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7"/>
  </p:notesMasterIdLst>
  <p:handoutMasterIdLst>
    <p:handoutMasterId r:id="rId18"/>
  </p:handoutMasterIdLst>
  <p:sldIdLst>
    <p:sldId id="259" r:id="rId2"/>
    <p:sldId id="293" r:id="rId3"/>
    <p:sldId id="299" r:id="rId4"/>
    <p:sldId id="301" r:id="rId5"/>
    <p:sldId id="300" r:id="rId6"/>
    <p:sldId id="302" r:id="rId7"/>
    <p:sldId id="303" r:id="rId8"/>
    <p:sldId id="291" r:id="rId9"/>
    <p:sldId id="290" r:id="rId10"/>
    <p:sldId id="298" r:id="rId11"/>
    <p:sldId id="305" r:id="rId12"/>
    <p:sldId id="306" r:id="rId13"/>
    <p:sldId id="297" r:id="rId14"/>
    <p:sldId id="304" r:id="rId15"/>
    <p:sldId id="282"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56679" autoAdjust="0"/>
  </p:normalViewPr>
  <p:slideViewPr>
    <p:cSldViewPr snapToGrid="0">
      <p:cViewPr varScale="1">
        <p:scale>
          <a:sx n="49" d="100"/>
          <a:sy n="49" d="100"/>
        </p:scale>
        <p:origin x="2237" y="4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2020/12/15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73420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zh-CN" sz="1200" b="1" kern="1200" dirty="0">
                    <a:solidFill>
                      <a:schemeClr val="tx1"/>
                    </a:solidFill>
                    <a:latin typeface="+mn-lt"/>
                    <a:ea typeface="+mn-ea"/>
                    <a:cs typeface="+mn-cs"/>
                  </a:rPr>
                  <a:t>D</a:t>
                </a:r>
                <a:r>
                  <a:rPr lang="en-US" altLang="zh-CN" sz="1200" b="1" kern="1200" dirty="0">
                    <a:solidFill>
                      <a:schemeClr val="tx1"/>
                    </a:solidFill>
                    <a:latin typeface="+mn-lt"/>
                    <a:ea typeface="+mn-ea"/>
                    <a:cs typeface="+mn-cs"/>
                  </a:rPr>
                  <a:t>yna2</a:t>
                </a:r>
                <a:r>
                  <a:rPr lang="zh-CN" altLang="en-US" sz="1200" b="1" kern="1200" dirty="0">
                    <a:solidFill>
                      <a:schemeClr val="tx1"/>
                    </a:solidFill>
                    <a:latin typeface="+mn-lt"/>
                    <a:ea typeface="+mn-ea"/>
                    <a:cs typeface="+mn-cs"/>
                  </a:rPr>
                  <a:t>跟</a:t>
                </a:r>
                <a:r>
                  <a:rPr lang="en-US" altLang="zh-CN" sz="1200" b="1" kern="1200" dirty="0" err="1">
                    <a:solidFill>
                      <a:schemeClr val="tx1"/>
                    </a:solidFill>
                    <a:latin typeface="+mn-lt"/>
                    <a:ea typeface="+mn-ea"/>
                    <a:cs typeface="+mn-cs"/>
                  </a:rPr>
                  <a:t>dynaQ</a:t>
                </a:r>
                <a:r>
                  <a:rPr lang="zh-CN" altLang="en-US" sz="1200" b="1" kern="1200" dirty="0">
                    <a:solidFill>
                      <a:schemeClr val="tx1"/>
                    </a:solidFill>
                    <a:latin typeface="+mn-lt"/>
                    <a:ea typeface="+mn-ea"/>
                    <a:cs typeface="+mn-cs"/>
                  </a:rPr>
                  <a:t>的区别在于</a:t>
                </a:r>
                <a:r>
                  <a:rPr lang="en-US" altLang="zh-CN" sz="1200" b="1" kern="1200" dirty="0">
                    <a:solidFill>
                      <a:schemeClr val="tx1"/>
                    </a:solidFill>
                    <a:latin typeface="+mn-lt"/>
                    <a:ea typeface="+mn-ea"/>
                    <a:cs typeface="+mn-cs"/>
                  </a:rPr>
                  <a:t>Dyna2</a:t>
                </a:r>
                <a:r>
                  <a:rPr lang="zh-CN" altLang="en-US" sz="1200" b="1" kern="1200" dirty="0">
                    <a:solidFill>
                      <a:schemeClr val="tx1"/>
                    </a:solidFill>
                    <a:latin typeface="+mn-lt"/>
                    <a:ea typeface="+mn-ea"/>
                    <a:cs typeface="+mn-cs"/>
                  </a:rPr>
                  <a:t>将和环境交互的经历以及模型的预测这两部分的更新进行了分离</a:t>
                </a:r>
                <a:endParaRPr lang="en-US" altLang="zh-CN" sz="1200" b="1" kern="1200" dirty="0">
                  <a:solidFill>
                    <a:schemeClr val="tx1"/>
                  </a:solidFill>
                  <a:latin typeface="+mn-lt"/>
                  <a:ea typeface="+mn-ea"/>
                  <a:cs typeface="+mn-cs"/>
                </a:endParaRPr>
              </a:p>
              <a:p>
                <a:pPr>
                  <a:lnSpc>
                    <a:spcPct val="150000"/>
                  </a:lnSpc>
                </a:pPr>
                <a:r>
                  <a:rPr lang="en-US" altLang="zh-CN" sz="1200" b="1" kern="1200" dirty="0">
                    <a:solidFill>
                      <a:schemeClr val="tx1"/>
                    </a:solidFill>
                    <a:latin typeface="+mn-lt"/>
                    <a:ea typeface="+mn-ea"/>
                    <a:cs typeface="+mn-cs"/>
                  </a:rPr>
                  <a:t>Dyna2</a:t>
                </a:r>
                <a:r>
                  <a:rPr lang="zh-CN" altLang="en-US" sz="1200" b="1" kern="1200" dirty="0">
                    <a:solidFill>
                      <a:schemeClr val="tx1"/>
                    </a:solidFill>
                    <a:latin typeface="+mn-lt"/>
                    <a:ea typeface="+mn-ea"/>
                    <a:cs typeface="+mn-cs"/>
                  </a:rPr>
                  <a:t>将模型的记忆分为永久性和瞬时记忆，其中永久性记忆利用实际的经验来更新</a:t>
                </a:r>
                <a:endParaRPr lang="en-US" altLang="zh-CN" sz="1200" b="1" kern="1200" dirty="0">
                  <a:solidFill>
                    <a:schemeClr val="tx1"/>
                  </a:solidFill>
                  <a:latin typeface="+mn-lt"/>
                  <a:ea typeface="+mn-ea"/>
                  <a:cs typeface="+mn-cs"/>
                </a:endParaRPr>
              </a:p>
              <a:p>
                <a:pPr>
                  <a:lnSpc>
                    <a:spcPct val="150000"/>
                  </a:lnSpc>
                </a:pPr>
                <a:r>
                  <a:rPr lang="zh-CN" altLang="en-US" sz="1200" b="1" kern="1200" dirty="0">
                    <a:solidFill>
                      <a:schemeClr val="tx1"/>
                    </a:solidFill>
                    <a:latin typeface="+mn-lt"/>
                    <a:ea typeface="+mn-ea"/>
                    <a:cs typeface="+mn-cs"/>
                  </a:rPr>
                  <a:t>瞬时记忆利用模型模拟经验来更新</a:t>
                </a:r>
                <a:endParaRPr lang="en-US" altLang="zh-CN" sz="1200" b="1" kern="1200" dirty="0">
                  <a:solidFill>
                    <a:schemeClr val="tx1"/>
                  </a:solidFill>
                  <a:latin typeface="+mn-lt"/>
                  <a:ea typeface="+mn-ea"/>
                  <a:cs typeface="+mn-cs"/>
                </a:endParaRPr>
              </a:p>
              <a:p>
                <a:pPr>
                  <a:lnSpc>
                    <a:spcPct val="150000"/>
                  </a:lnSpc>
                </a:pPr>
                <a:r>
                  <a:rPr lang="zh-CN" altLang="en-US" sz="1200" b="1" kern="1200" dirty="0">
                    <a:solidFill>
                      <a:schemeClr val="tx1"/>
                    </a:solidFill>
                    <a:latin typeface="+mn-lt"/>
                    <a:ea typeface="+mn-ea"/>
                    <a:cs typeface="+mn-cs"/>
                  </a:rPr>
                  <a:t>两者加起来共同作用进行动作选择</a:t>
                </a:r>
              </a:p>
            </p:txBody>
          </p:sp>
        </mc:Choice>
        <mc:Fallback xmlns="">
          <p:sp>
            <p:nvSpPr>
              <p:cNvPr id="3" name="备注占位符 2"/>
              <p:cNvSpPr>
                <a:spLocks noGrp="1"/>
              </p:cNvSpPr>
              <p:nvPr>
                <p:ph type="body" idx="1"/>
              </p:nvPr>
            </p:nvSpPr>
            <p:spPr/>
            <p:txBody>
              <a:bodyPr/>
              <a:lstStyle/>
              <a:p>
                <a:r>
                  <a:rPr lang="pt-BR" altLang="zh-CN" i="0" dirty="0">
                    <a:latin typeface="Cambria Math" panose="02040503050406030204" pitchFamily="18" charset="0"/>
                  </a:rPr>
                  <a:t>𝜙</a:t>
                </a:r>
                <a:r>
                  <a:rPr lang="en-US" altLang="zh-CN" i="0" dirty="0">
                    <a:latin typeface="Cambria Math" panose="02040503050406030204" pitchFamily="18" charset="0"/>
                  </a:rPr>
                  <a:t>θ</a:t>
                </a:r>
                <a:r>
                  <a:rPr lang="zh-CN" altLang="en-US" i="0" dirty="0">
                    <a:latin typeface="Cambria Math" panose="02040503050406030204" pitchFamily="18" charset="0"/>
                  </a:rPr>
                  <a:t>乘积是</a:t>
                </a:r>
                <a:r>
                  <a:rPr lang="zh-CN" altLang="en-US" dirty="0"/>
                  <a:t>关于</a:t>
                </a:r>
                <a:r>
                  <a:rPr lang="zh-CN" altLang="en-US" sz="1200" b="0" i="0" kern="1200" dirty="0">
                    <a:solidFill>
                      <a:schemeClr val="tx1"/>
                    </a:solidFill>
                    <a:effectLst/>
                    <a:latin typeface="+mn-lt"/>
                    <a:ea typeface="+mn-ea"/>
                    <a:cs typeface="+mn-cs"/>
                  </a:rPr>
                  <a:t>状态特征和动作特征一起得到一个简单的线性关系，复杂的可以定义为神经网络</a:t>
                </a:r>
                <a:endParaRPr lang="en-US" altLang="zh-CN" dirty="0"/>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23816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pt-BR" altLang="zh-CN" i="1" dirty="0">
                    <a:latin typeface="Cambria Math" panose="02040503050406030204" pitchFamily="18" charset="0"/>
                  </a:rPr>
                  <a:t>D</a:t>
                </a:r>
                <a:r>
                  <a:rPr lang="en-US" altLang="zh-CN" i="1" dirty="0">
                    <a:latin typeface="Cambria Math" panose="02040503050406030204" pitchFamily="18" charset="0"/>
                  </a:rPr>
                  <a:t>yna2</a:t>
                </a:r>
                <a:r>
                  <a:rPr lang="zh-CN" altLang="en-US" i="1" dirty="0">
                    <a:latin typeface="Cambria Math" panose="02040503050406030204" pitchFamily="18" charset="0"/>
                  </a:rPr>
                  <a:t>的训练具体过程</a:t>
                </a:r>
                <a:endParaRPr lang="en-US" altLang="zh-CN" i="1" dirty="0">
                  <a:latin typeface="Cambria Math" panose="02040503050406030204" pitchFamily="18" charset="0"/>
                </a:endParaRPr>
              </a:p>
              <a:p>
                <a:endParaRPr lang="pt-BR" altLang="zh-CN" i="1" dirty="0">
                  <a:latin typeface="Cambria Math" panose="02040503050406030204" pitchFamily="18" charset="0"/>
                </a:endParaRPr>
              </a:p>
              <a:p>
                <a:endParaRPr lang="pt-BR" altLang="zh-CN" i="1" dirty="0">
                  <a:latin typeface="Cambria Math" panose="02040503050406030204" pitchFamily="18" charset="0"/>
                </a:endParaRPr>
              </a:p>
              <a:p>
                <a:r>
                  <a:rPr lang="zh-CN" altLang="en-US" sz="1200" b="1" dirty="0"/>
                  <a:t>第一步是</a:t>
                </a:r>
                <a:r>
                  <a:rPr lang="en-US" altLang="zh-CN" sz="1200" b="1" dirty="0"/>
                  <a:t>(</a:t>
                </a:r>
                <a:r>
                  <a:rPr lang="zh-CN" altLang="en-US" sz="1200" b="1" dirty="0"/>
                  <a:t>读</a:t>
                </a:r>
                <a:r>
                  <a:rPr lang="en-US" altLang="zh-CN" sz="1200" b="1" dirty="0"/>
                  <a:t>ppt)</a:t>
                </a:r>
                <a:endParaRPr lang="pt-BR" altLang="zh-CN" i="1" dirty="0">
                  <a:latin typeface="Cambria Math" panose="02040503050406030204" pitchFamily="18" charset="0"/>
                </a:endParaRPr>
              </a:p>
              <a:p>
                <a:pPr>
                  <a:lnSpc>
                    <a:spcPct val="150000"/>
                  </a:lnSpc>
                </a:pPr>
                <a:endParaRPr lang="en-US" altLang="zh-CN" sz="1200" b="1" dirty="0"/>
              </a:p>
              <a:p>
                <a:pPr>
                  <a:lnSpc>
                    <a:spcPct val="150000"/>
                  </a:lnSpc>
                </a:pPr>
                <a:endParaRPr lang="en-US" altLang="zh-CN" sz="1200" b="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dirty="0">
                    <a:solidFill>
                      <a:srgbClr val="000000"/>
                    </a:solidFill>
                    <a:latin typeface="Verdana" panose="020B0604030504040204" pitchFamily="34" charset="0"/>
                  </a:rPr>
                  <a:t>Dyna-2</a:t>
                </a:r>
                <a:r>
                  <a:rPr lang="zh-CN" altLang="en-US" dirty="0">
                    <a:solidFill>
                      <a:srgbClr val="000000"/>
                    </a:solidFill>
                    <a:latin typeface="Verdana" panose="020B0604030504040204" pitchFamily="34" charset="0"/>
                  </a:rPr>
                  <a:t>的总体思想是在选择实际的执行动作前，先执行一遍从当前状态开始的基于模型的模拟，该模拟将仿真完整的轨迹，以便评估当前的</a:t>
                </a:r>
                <a:r>
                  <a:rPr lang="en-US" altLang="zh-CN" dirty="0">
                    <a:solidFill>
                      <a:srgbClr val="000000"/>
                    </a:solidFill>
                    <a:latin typeface="Verdana" panose="020B0604030504040204" pitchFamily="34" charset="0"/>
                  </a:rPr>
                  <a:t>Q</a:t>
                </a:r>
                <a:r>
                  <a:rPr lang="zh-CN" altLang="en-US" dirty="0">
                    <a:solidFill>
                      <a:srgbClr val="000000"/>
                    </a:solidFill>
                    <a:latin typeface="Verdana" panose="020B0604030504040204" pitchFamily="34" charset="0"/>
                  </a:rPr>
                  <a:t>值函数</a:t>
                </a:r>
                <a:endParaRPr lang="en-US" altLang="zh-CN" sz="1200" b="1" dirty="0"/>
              </a:p>
              <a:p>
                <a:pPr>
                  <a:lnSpc>
                    <a:spcPct val="150000"/>
                  </a:lnSpc>
                </a:pPr>
                <a:endParaRPr lang="en-US" altLang="zh-CN" sz="1200" b="1" dirty="0"/>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lang="pt-BR" altLang="zh-CN" i="1" dirty="0" smtClean="0">
                        <a:latin typeface="Cambria Math" panose="02040503050406030204" pitchFamily="18" charset="0"/>
                      </a:rPr>
                      <m:t>𝜙</m:t>
                    </m:r>
                    <m:r>
                      <m:rPr>
                        <m:sty m:val="p"/>
                      </m:rPr>
                      <a:rPr lang="en-US" altLang="zh-CN" i="1" dirty="0" smtClean="0">
                        <a:latin typeface="Cambria Math" panose="02040503050406030204" pitchFamily="18" charset="0"/>
                      </a:rPr>
                      <m:t>θ</m:t>
                    </m:r>
                    <m:r>
                      <a:rPr lang="zh-CN" altLang="en-US" i="1" dirty="0" smtClean="0">
                        <a:latin typeface="Cambria Math" panose="02040503050406030204" pitchFamily="18" charset="0"/>
                      </a:rPr>
                      <m:t>乘积是</m:t>
                    </m:r>
                  </m:oMath>
                </a14:m>
                <a:r>
                  <a:rPr lang="zh-CN" altLang="en-US" dirty="0"/>
                  <a:t>关于</a:t>
                </a:r>
                <a:r>
                  <a:rPr lang="zh-CN" altLang="en-US" sz="1200" b="0" i="0" kern="1200" dirty="0">
                    <a:solidFill>
                      <a:schemeClr val="tx1"/>
                    </a:solidFill>
                    <a:effectLst/>
                    <a:latin typeface="+mn-lt"/>
                    <a:ea typeface="+mn-ea"/>
                    <a:cs typeface="+mn-cs"/>
                  </a:rPr>
                  <a:t>状态特征和动作特征一起得到一个简单的线性关系，复杂的可以定义为神经网络</a:t>
                </a:r>
                <a:endParaRPr lang="en-US" altLang="zh-CN" dirty="0"/>
              </a:p>
              <a:p>
                <a:pPr>
                  <a:lnSpc>
                    <a:spcPct val="150000"/>
                  </a:lnSpc>
                </a:pPr>
                <a:r>
                  <a:rPr lang="zh-CN" altLang="en-US" sz="1200" b="1" dirty="0"/>
                  <a:t>效用迹是</a:t>
                </a:r>
                <a:r>
                  <a:rPr lang="en-US" altLang="zh-CN" sz="1200" b="1" dirty="0"/>
                  <a:t>TD(λ)</a:t>
                </a:r>
                <a:r>
                  <a:rPr lang="zh-CN" altLang="en-US" sz="1200" b="1" dirty="0"/>
                  <a:t>算法中提出的，</a:t>
                </a:r>
                <a:r>
                  <a:rPr lang="zh-CN" altLang="en-US" sz="1200" b="0" i="0" kern="1200" dirty="0">
                    <a:solidFill>
                      <a:schemeClr val="tx1"/>
                    </a:solidFill>
                    <a:effectLst/>
                    <a:latin typeface="+mn-lt"/>
                    <a:ea typeface="+mn-ea"/>
                    <a:cs typeface="+mn-cs"/>
                  </a:rPr>
                  <a:t>资格迹向量其实就等于输入特征向量和和它衰减值的和</a:t>
                </a:r>
                <a:r>
                  <a:rPr lang="zh-CN" altLang="en-US" sz="1200" b="1" dirty="0"/>
                  <a:t>，目的是给每一个状态引入一个数值来表示该状态对后续状态的影响，把所有状态的总的效用值称为效用迹</a:t>
                </a:r>
                <a:endParaRPr lang="en-US" altLang="zh-CN" sz="1200" b="1" dirty="0"/>
              </a:p>
              <a:p>
                <a:pPr>
                  <a:lnSpc>
                    <a:spcPct val="150000"/>
                  </a:lnSpc>
                </a:pPr>
                <a:r>
                  <a:rPr lang="el-GR" altLang="zh-CN" sz="1200" b="0" i="0" kern="1200" dirty="0">
                    <a:solidFill>
                      <a:schemeClr val="tx1"/>
                    </a:solidFill>
                    <a:effectLst/>
                    <a:latin typeface="+mn-lt"/>
                    <a:ea typeface="+mn-ea"/>
                    <a:cs typeface="+mn-cs"/>
                  </a:rPr>
                  <a:t>ϕ(</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和</a:t>
                </a:r>
                <a:r>
                  <a:rPr lang="el-GR" altLang="zh-CN" sz="1200" b="0" i="0" kern="1200" dirty="0">
                    <a:solidFill>
                      <a:schemeClr val="tx1"/>
                    </a:solidFill>
                    <a:effectLst/>
                    <a:latin typeface="+mn-lt"/>
                    <a:ea typeface="+mn-ea"/>
                    <a:cs typeface="+mn-cs"/>
                  </a:rPr>
                  <a:t>ϕ¯(</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都表示同一个状态的向量，区别只在于</a:t>
                </a:r>
                <a:r>
                  <a:rPr lang="en-US" altLang="zh-CN" sz="1200" b="0" i="0" kern="1200" dirty="0">
                    <a:solidFill>
                      <a:schemeClr val="tx1"/>
                    </a:solidFill>
                    <a:effectLst/>
                    <a:latin typeface="+mn-lt"/>
                    <a:ea typeface="+mn-ea"/>
                    <a:cs typeface="+mn-cs"/>
                  </a:rPr>
                  <a:t>ϕ¯(S,A)</a:t>
                </a:r>
                <a:r>
                  <a:rPr lang="zh-CN" altLang="en-US" sz="1200" b="0" i="0" kern="1200" dirty="0">
                    <a:solidFill>
                      <a:schemeClr val="tx1"/>
                    </a:solidFill>
                    <a:effectLst/>
                    <a:latin typeface="+mn-lt"/>
                    <a:ea typeface="+mn-ea"/>
                    <a:cs typeface="+mn-cs"/>
                  </a:rPr>
                  <a:t>中的状态动作向量不是和环境交互得到的而已</a:t>
                </a:r>
                <a:endParaRPr lang="en-US" altLang="zh-CN" sz="1200" b="0" i="0" kern="1200" dirty="0">
                  <a:solidFill>
                    <a:schemeClr val="tx1"/>
                  </a:solidFill>
                  <a:effectLst/>
                  <a:latin typeface="+mn-lt"/>
                  <a:ea typeface="+mn-ea"/>
                  <a:cs typeface="+mn-cs"/>
                </a:endParaRPr>
              </a:p>
              <a:p>
                <a:pPr>
                  <a:lnSpc>
                    <a:spcPct val="150000"/>
                  </a:lnSpc>
                </a:pPr>
                <a:r>
                  <a:rPr lang="zh-CN" altLang="en-US" sz="1200" b="0" i="0" kern="1200" dirty="0">
                    <a:solidFill>
                      <a:schemeClr val="tx1"/>
                    </a:solidFill>
                    <a:effectLst/>
                    <a:latin typeface="+mn-lt"/>
                    <a:ea typeface="+mn-ea"/>
                    <a:cs typeface="+mn-cs"/>
                  </a:rPr>
                  <a:t>模型是模型，价值函数是价值函数</a:t>
                </a:r>
                <a:endParaRPr lang="en-US" altLang="zh-CN" sz="1200" b="0" i="0" kern="1200" dirty="0">
                  <a:solidFill>
                    <a:schemeClr val="tx1"/>
                  </a:solidFill>
                  <a:effectLst/>
                  <a:latin typeface="+mn-lt"/>
                  <a:ea typeface="+mn-ea"/>
                  <a:cs typeface="+mn-cs"/>
                </a:endParaRPr>
              </a:p>
              <a:p>
                <a:pPr>
                  <a:lnSpc>
                    <a:spcPct val="150000"/>
                  </a:lnSpc>
                </a:pPr>
                <a:r>
                  <a:rPr lang="zh-CN" altLang="en-US" sz="1200" b="0" i="0" kern="1200" dirty="0">
                    <a:solidFill>
                      <a:schemeClr val="tx1"/>
                    </a:solidFill>
                    <a:effectLst/>
                    <a:latin typeface="+mn-lt"/>
                    <a:ea typeface="+mn-ea"/>
                    <a:cs typeface="+mn-cs"/>
                  </a:rPr>
                  <a:t>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更新只用和环境交互的真实数据部分计算</a:t>
                </a:r>
                <a:r>
                  <a:rPr lang="en-US" altLang="zh-CN" sz="1200" b="0" i="0" u="none" strike="noStrike" kern="1200" dirty="0">
                    <a:solidFill>
                      <a:schemeClr val="tx1"/>
                    </a:solidFill>
                    <a:effectLst/>
                    <a:latin typeface="+mn-lt"/>
                    <a:ea typeface="+mn-ea"/>
                    <a:cs typeface="+mn-cs"/>
                  </a:rPr>
                  <a:t>Q(S,A) </a:t>
                </a:r>
                <a:r>
                  <a:rPr lang="zh-CN" altLang="en-US" sz="1200" b="0" i="0"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Q(S‘′,A′)</a:t>
                </a:r>
              </a:p>
              <a:p>
                <a:pPr>
                  <a:lnSpc>
                    <a:spcPct val="150000"/>
                  </a:lnSpc>
                </a:pP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的更新同时使用真实数据当前的参数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和瞬时参数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一起计算</a:t>
                </a:r>
                <a:r>
                  <a:rPr lang="en-US" altLang="zh-CN" sz="1200" b="0" i="0" u="none" strike="noStrike" kern="1200" dirty="0">
                    <a:solidFill>
                      <a:schemeClr val="tx1"/>
                    </a:solidFill>
                    <a:effectLst/>
                    <a:latin typeface="+mn-lt"/>
                    <a:ea typeface="+mn-ea"/>
                    <a:cs typeface="+mn-cs"/>
                  </a:rPr>
                  <a:t>Q¯(S,A)</a:t>
                </a:r>
                <a:r>
                  <a:rPr lang="zh-CN" altLang="en-US" sz="1200" b="0" i="0"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Q¯(S‘′,A′)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a:lnSpc>
                    <a:spcPct val="150000"/>
                  </a:lnSpc>
                </a:pPr>
                <a:endParaRPr lang="en-US" altLang="zh-CN" sz="1200" b="0" i="0" kern="1200" dirty="0">
                  <a:solidFill>
                    <a:schemeClr val="tx1"/>
                  </a:solidFill>
                  <a:effectLst/>
                  <a:latin typeface="+mn-lt"/>
                  <a:ea typeface="+mn-ea"/>
                  <a:cs typeface="+mn-cs"/>
                </a:endParaRPr>
              </a:p>
              <a:p>
                <a:pPr>
                  <a:lnSpc>
                    <a:spcPct val="150000"/>
                  </a:lnSpc>
                </a:pPr>
                <a:endParaRPr lang="en-US" altLang="zh-CN" sz="1200" b="0" i="0" kern="1200" dirty="0">
                  <a:solidFill>
                    <a:schemeClr val="tx1"/>
                  </a:solidFill>
                  <a:effectLst/>
                  <a:latin typeface="+mn-lt"/>
                  <a:ea typeface="+mn-ea"/>
                  <a:cs typeface="+mn-cs"/>
                </a:endParaRPr>
              </a:p>
              <a:p>
                <a:pPr>
                  <a:lnSpc>
                    <a:spcPct val="150000"/>
                  </a:lnSpc>
                </a:pPr>
                <a:endParaRPr lang="zh-CN" altLang="en-US" sz="1200" b="1" dirty="0"/>
              </a:p>
            </p:txBody>
          </p:sp>
        </mc:Choice>
        <mc:Fallback xmlns="">
          <p:sp>
            <p:nvSpPr>
              <p:cNvPr id="3" name="备注占位符 2"/>
              <p:cNvSpPr>
                <a:spLocks noGrp="1"/>
              </p:cNvSpPr>
              <p:nvPr>
                <p:ph type="body" idx="1"/>
              </p:nvPr>
            </p:nvSpPr>
            <p:spPr/>
            <p:txBody>
              <a:bodyPr/>
              <a:lstStyle/>
              <a:p>
                <a:r>
                  <a:rPr lang="pt-BR" altLang="zh-CN" i="1" dirty="0">
                    <a:latin typeface="Cambria Math" panose="02040503050406030204" pitchFamily="18" charset="0"/>
                  </a:rPr>
                  <a:t>D</a:t>
                </a:r>
                <a:r>
                  <a:rPr lang="en-US" altLang="zh-CN" i="1" dirty="0">
                    <a:latin typeface="Cambria Math" panose="02040503050406030204" pitchFamily="18" charset="0"/>
                  </a:rPr>
                  <a:t>yna2</a:t>
                </a:r>
                <a:r>
                  <a:rPr lang="zh-CN" altLang="en-US" i="1" dirty="0">
                    <a:latin typeface="Cambria Math" panose="02040503050406030204" pitchFamily="18" charset="0"/>
                  </a:rPr>
                  <a:t>的训练具体过程</a:t>
                </a:r>
                <a:endParaRPr lang="en-US" altLang="zh-CN" i="1" dirty="0">
                  <a:latin typeface="Cambria Math" panose="02040503050406030204" pitchFamily="18" charset="0"/>
                </a:endParaRPr>
              </a:p>
              <a:p>
                <a:endParaRPr lang="pt-BR" altLang="zh-CN" i="1" dirty="0">
                  <a:latin typeface="Cambria Math" panose="02040503050406030204" pitchFamily="18" charset="0"/>
                </a:endParaRPr>
              </a:p>
              <a:p>
                <a:endParaRPr lang="pt-BR" altLang="zh-CN" i="1" dirty="0">
                  <a:latin typeface="Cambria Math" panose="02040503050406030204" pitchFamily="18" charset="0"/>
                </a:endParaRPr>
              </a:p>
              <a:p>
                <a:r>
                  <a:rPr lang="zh-CN" altLang="en-US" sz="1200" b="1" dirty="0"/>
                  <a:t>第一步是</a:t>
                </a:r>
                <a:r>
                  <a:rPr lang="en-US" altLang="zh-CN" sz="1200" b="1" dirty="0"/>
                  <a:t>(</a:t>
                </a:r>
                <a:r>
                  <a:rPr lang="zh-CN" altLang="en-US" sz="1200" b="1" dirty="0"/>
                  <a:t>读</a:t>
                </a:r>
                <a:r>
                  <a:rPr lang="en-US" altLang="zh-CN" sz="1200" b="1" dirty="0"/>
                  <a:t>ppt)</a:t>
                </a:r>
                <a:endParaRPr lang="pt-BR" altLang="zh-CN" i="1" dirty="0">
                  <a:latin typeface="Cambria Math" panose="02040503050406030204" pitchFamily="18" charset="0"/>
                </a:endParaRPr>
              </a:p>
              <a:p>
                <a:pPr>
                  <a:lnSpc>
                    <a:spcPct val="150000"/>
                  </a:lnSpc>
                </a:pPr>
                <a:endParaRPr lang="en-US" altLang="zh-CN" sz="1200" b="1" dirty="0"/>
              </a:p>
              <a:p>
                <a:pPr>
                  <a:lnSpc>
                    <a:spcPct val="150000"/>
                  </a:lnSpc>
                </a:pPr>
                <a:endParaRPr lang="en-US" altLang="zh-CN" sz="1200" b="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dirty="0">
                    <a:solidFill>
                      <a:srgbClr val="000000"/>
                    </a:solidFill>
                    <a:latin typeface="Verdana" panose="020B0604030504040204" pitchFamily="34" charset="0"/>
                  </a:rPr>
                  <a:t>Dyna-2</a:t>
                </a:r>
                <a:r>
                  <a:rPr lang="zh-CN" altLang="en-US" dirty="0">
                    <a:solidFill>
                      <a:srgbClr val="000000"/>
                    </a:solidFill>
                    <a:latin typeface="Verdana" panose="020B0604030504040204" pitchFamily="34" charset="0"/>
                  </a:rPr>
                  <a:t>的总体思想是在选择实际的执行动作前，先执行一遍从当前状态开始的基于模型的模拟，该模拟将仿真完整的轨迹，以便评估当前的</a:t>
                </a:r>
                <a:r>
                  <a:rPr lang="en-US" altLang="zh-CN" dirty="0">
                    <a:solidFill>
                      <a:srgbClr val="000000"/>
                    </a:solidFill>
                    <a:latin typeface="Verdana" panose="020B0604030504040204" pitchFamily="34" charset="0"/>
                  </a:rPr>
                  <a:t>Q</a:t>
                </a:r>
                <a:r>
                  <a:rPr lang="zh-CN" altLang="en-US" dirty="0">
                    <a:solidFill>
                      <a:srgbClr val="000000"/>
                    </a:solidFill>
                    <a:latin typeface="Verdana" panose="020B0604030504040204" pitchFamily="34" charset="0"/>
                  </a:rPr>
                  <a:t>值函数</a:t>
                </a:r>
                <a:endParaRPr lang="en-US" altLang="zh-CN" sz="1200" b="1" dirty="0"/>
              </a:p>
              <a:p>
                <a:pPr>
                  <a:lnSpc>
                    <a:spcPct val="150000"/>
                  </a:lnSpc>
                </a:pPr>
                <a:endParaRPr lang="en-US" altLang="zh-CN" sz="1200" b="1" dirty="0"/>
              </a:p>
              <a:p>
                <a:pPr marL="0" marR="0" lvl="0" indent="0" algn="l" defTabSz="914400" rtl="0" eaLnBrk="1" fontAlgn="auto" latinLnBrk="0" hangingPunct="1">
                  <a:lnSpc>
                    <a:spcPct val="150000"/>
                  </a:lnSpc>
                  <a:spcBef>
                    <a:spcPts val="0"/>
                  </a:spcBef>
                  <a:spcAft>
                    <a:spcPts val="0"/>
                  </a:spcAft>
                  <a:buClrTx/>
                  <a:buSzTx/>
                  <a:buFontTx/>
                  <a:buNone/>
                  <a:tabLst/>
                  <a:defRPr/>
                </a:pPr>
                <a:r>
                  <a:rPr lang="pt-BR" altLang="zh-CN" i="0" dirty="0">
                    <a:latin typeface="Cambria Math" panose="02040503050406030204" pitchFamily="18" charset="0"/>
                  </a:rPr>
                  <a:t>𝜙</a:t>
                </a:r>
                <a:r>
                  <a:rPr lang="en-US" altLang="zh-CN" i="0" dirty="0">
                    <a:latin typeface="Cambria Math" panose="02040503050406030204" pitchFamily="18" charset="0"/>
                  </a:rPr>
                  <a:t>θ</a:t>
                </a:r>
                <a:r>
                  <a:rPr lang="zh-CN" altLang="en-US" i="0" dirty="0">
                    <a:latin typeface="Cambria Math" panose="02040503050406030204" pitchFamily="18" charset="0"/>
                  </a:rPr>
                  <a:t>乘积是</a:t>
                </a:r>
                <a:r>
                  <a:rPr lang="zh-CN" altLang="en-US" dirty="0"/>
                  <a:t>关于</a:t>
                </a:r>
                <a:r>
                  <a:rPr lang="zh-CN" altLang="en-US" sz="1200" b="0" i="0" kern="1200" dirty="0">
                    <a:solidFill>
                      <a:schemeClr val="tx1"/>
                    </a:solidFill>
                    <a:effectLst/>
                    <a:latin typeface="+mn-lt"/>
                    <a:ea typeface="+mn-ea"/>
                    <a:cs typeface="+mn-cs"/>
                  </a:rPr>
                  <a:t>状态特征和动作特征一起得到一个简单的线性关系，复杂的可以定义为神经网络</a:t>
                </a:r>
                <a:endParaRPr lang="en-US" altLang="zh-CN" dirty="0"/>
              </a:p>
              <a:p>
                <a:pPr>
                  <a:lnSpc>
                    <a:spcPct val="150000"/>
                  </a:lnSpc>
                </a:pPr>
                <a:r>
                  <a:rPr lang="zh-CN" altLang="en-US" sz="1200" b="1" dirty="0"/>
                  <a:t>效用迹是</a:t>
                </a:r>
                <a:r>
                  <a:rPr lang="en-US" altLang="zh-CN" sz="1200" b="1" dirty="0"/>
                  <a:t>TD(λ)</a:t>
                </a:r>
                <a:r>
                  <a:rPr lang="zh-CN" altLang="en-US" sz="1200" b="1" dirty="0"/>
                  <a:t>算法中提出的，</a:t>
                </a:r>
                <a:r>
                  <a:rPr lang="zh-CN" altLang="en-US" sz="1200" b="0" i="0" kern="1200" dirty="0">
                    <a:solidFill>
                      <a:schemeClr val="tx1"/>
                    </a:solidFill>
                    <a:effectLst/>
                    <a:latin typeface="+mn-lt"/>
                    <a:ea typeface="+mn-ea"/>
                    <a:cs typeface="+mn-cs"/>
                  </a:rPr>
                  <a:t>资格迹向量其实就等于输入特征向量和和它衰减值的和</a:t>
                </a:r>
                <a:r>
                  <a:rPr lang="zh-CN" altLang="en-US" sz="1200" b="1" dirty="0"/>
                  <a:t>，目的是给每一个状态引入一个数值来表示该状态对后续状态的影响，把所有状态的总的效用值称为效用迹</a:t>
                </a:r>
                <a:endParaRPr lang="en-US" altLang="zh-CN" sz="1200" b="1" dirty="0"/>
              </a:p>
              <a:p>
                <a:pPr>
                  <a:lnSpc>
                    <a:spcPct val="150000"/>
                  </a:lnSpc>
                </a:pPr>
                <a:r>
                  <a:rPr lang="el-GR" altLang="zh-CN" sz="1200" b="0" i="0" kern="1200" dirty="0">
                    <a:solidFill>
                      <a:schemeClr val="tx1"/>
                    </a:solidFill>
                    <a:effectLst/>
                    <a:latin typeface="+mn-lt"/>
                    <a:ea typeface="+mn-ea"/>
                    <a:cs typeface="+mn-cs"/>
                  </a:rPr>
                  <a:t>ϕ(</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和</a:t>
                </a:r>
                <a:r>
                  <a:rPr lang="el-GR" altLang="zh-CN" sz="1200" b="0" i="0" kern="1200" dirty="0">
                    <a:solidFill>
                      <a:schemeClr val="tx1"/>
                    </a:solidFill>
                    <a:effectLst/>
                    <a:latin typeface="+mn-lt"/>
                    <a:ea typeface="+mn-ea"/>
                    <a:cs typeface="+mn-cs"/>
                  </a:rPr>
                  <a:t>ϕ¯(</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都表示同一个状态的向量，区别只在于</a:t>
                </a:r>
                <a:r>
                  <a:rPr lang="en-US" altLang="zh-CN" sz="1200" b="0" i="0" kern="1200" dirty="0">
                    <a:solidFill>
                      <a:schemeClr val="tx1"/>
                    </a:solidFill>
                    <a:effectLst/>
                    <a:latin typeface="+mn-lt"/>
                    <a:ea typeface="+mn-ea"/>
                    <a:cs typeface="+mn-cs"/>
                  </a:rPr>
                  <a:t>ϕ¯(S,A)</a:t>
                </a:r>
                <a:r>
                  <a:rPr lang="zh-CN" altLang="en-US" sz="1200" b="0" i="0" kern="1200" dirty="0">
                    <a:solidFill>
                      <a:schemeClr val="tx1"/>
                    </a:solidFill>
                    <a:effectLst/>
                    <a:latin typeface="+mn-lt"/>
                    <a:ea typeface="+mn-ea"/>
                    <a:cs typeface="+mn-cs"/>
                  </a:rPr>
                  <a:t>中的状态动作向量不是和环境交互得到的而已</a:t>
                </a:r>
                <a:endParaRPr lang="en-US" altLang="zh-CN" sz="1200" b="0" i="0" kern="1200" dirty="0">
                  <a:solidFill>
                    <a:schemeClr val="tx1"/>
                  </a:solidFill>
                  <a:effectLst/>
                  <a:latin typeface="+mn-lt"/>
                  <a:ea typeface="+mn-ea"/>
                  <a:cs typeface="+mn-cs"/>
                </a:endParaRPr>
              </a:p>
              <a:p>
                <a:pPr>
                  <a:lnSpc>
                    <a:spcPct val="150000"/>
                  </a:lnSpc>
                </a:pPr>
                <a:r>
                  <a:rPr lang="zh-CN" altLang="en-US" sz="1200" b="0" i="0" kern="1200" dirty="0">
                    <a:solidFill>
                      <a:schemeClr val="tx1"/>
                    </a:solidFill>
                    <a:effectLst/>
                    <a:latin typeface="+mn-lt"/>
                    <a:ea typeface="+mn-ea"/>
                    <a:cs typeface="+mn-cs"/>
                  </a:rPr>
                  <a:t>模型是模型，价值函数是价值函数</a:t>
                </a:r>
                <a:endParaRPr lang="en-US" altLang="zh-CN" sz="1200" b="0" i="0" kern="1200" dirty="0">
                  <a:solidFill>
                    <a:schemeClr val="tx1"/>
                  </a:solidFill>
                  <a:effectLst/>
                  <a:latin typeface="+mn-lt"/>
                  <a:ea typeface="+mn-ea"/>
                  <a:cs typeface="+mn-cs"/>
                </a:endParaRPr>
              </a:p>
              <a:p>
                <a:pPr>
                  <a:lnSpc>
                    <a:spcPct val="150000"/>
                  </a:lnSpc>
                </a:pPr>
                <a:r>
                  <a:rPr lang="zh-CN" altLang="en-US" sz="1200" b="0" i="0" kern="1200" dirty="0">
                    <a:solidFill>
                      <a:schemeClr val="tx1"/>
                    </a:solidFill>
                    <a:effectLst/>
                    <a:latin typeface="+mn-lt"/>
                    <a:ea typeface="+mn-ea"/>
                    <a:cs typeface="+mn-cs"/>
                  </a:rPr>
                  <a:t>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更新只用和环境交互的真实数据部分计算</a:t>
                </a:r>
                <a:r>
                  <a:rPr lang="en-US" altLang="zh-CN" sz="1200" b="0" i="0" u="none" strike="noStrike" kern="1200" dirty="0">
                    <a:solidFill>
                      <a:schemeClr val="tx1"/>
                    </a:solidFill>
                    <a:effectLst/>
                    <a:latin typeface="+mn-lt"/>
                    <a:ea typeface="+mn-ea"/>
                    <a:cs typeface="+mn-cs"/>
                  </a:rPr>
                  <a:t>Q(S,A) </a:t>
                </a:r>
                <a:r>
                  <a:rPr lang="zh-CN" altLang="en-US" sz="1200" b="0" i="0"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Q(S‘′,A′)</a:t>
                </a:r>
              </a:p>
              <a:p>
                <a:pPr>
                  <a:lnSpc>
                    <a:spcPct val="150000"/>
                  </a:lnSpc>
                </a:pP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的更新同时使用真实数据当前的参数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和瞬时参数</a:t>
                </a:r>
                <a:r>
                  <a:rPr lang="el-GR"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一起计算</a:t>
                </a:r>
                <a:r>
                  <a:rPr lang="en-US" altLang="zh-CN" sz="1200" b="0" i="0" u="none" strike="noStrike" kern="1200" dirty="0">
                    <a:solidFill>
                      <a:schemeClr val="tx1"/>
                    </a:solidFill>
                    <a:effectLst/>
                    <a:latin typeface="+mn-lt"/>
                    <a:ea typeface="+mn-ea"/>
                    <a:cs typeface="+mn-cs"/>
                  </a:rPr>
                  <a:t>Q¯(S,A)</a:t>
                </a:r>
                <a:r>
                  <a:rPr lang="zh-CN" altLang="en-US" sz="1200" b="0" i="0"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Q¯(S‘′,A′)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a:lnSpc>
                    <a:spcPct val="150000"/>
                  </a:lnSpc>
                </a:pPr>
                <a:endParaRPr lang="en-US" altLang="zh-CN" sz="1200" b="0" i="0" kern="1200" dirty="0">
                  <a:solidFill>
                    <a:schemeClr val="tx1"/>
                  </a:solidFill>
                  <a:effectLst/>
                  <a:latin typeface="+mn-lt"/>
                  <a:ea typeface="+mn-ea"/>
                  <a:cs typeface="+mn-cs"/>
                </a:endParaRPr>
              </a:p>
              <a:p>
                <a:pPr>
                  <a:lnSpc>
                    <a:spcPct val="150000"/>
                  </a:lnSpc>
                </a:pPr>
                <a:endParaRPr lang="en-US" altLang="zh-CN" sz="1200" b="0" i="0" kern="1200" dirty="0">
                  <a:solidFill>
                    <a:schemeClr val="tx1"/>
                  </a:solidFill>
                  <a:effectLst/>
                  <a:latin typeface="+mn-lt"/>
                  <a:ea typeface="+mn-ea"/>
                  <a:cs typeface="+mn-cs"/>
                </a:endParaRPr>
              </a:p>
              <a:p>
                <a:pPr>
                  <a:lnSpc>
                    <a:spcPct val="150000"/>
                  </a:lnSpc>
                </a:pPr>
                <a:endParaRPr lang="zh-CN" altLang="en-US" sz="1200" b="1" dirty="0"/>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57413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然后是两种算法的迭代误差对比，可以看到</a:t>
            </a:r>
            <a:r>
              <a:rPr lang="en-US" altLang="zh-CN" dirty="0"/>
              <a:t>dyna2</a:t>
            </a:r>
            <a:r>
              <a:rPr lang="zh-CN" altLang="en-US" dirty="0"/>
              <a:t>收敛速度很快</a:t>
            </a:r>
            <a:r>
              <a:rPr lang="zh-CN" altLang="en-US"/>
              <a:t>，并且前面没有误差的较大波动</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72762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这是设置的一个迷宫环境，红色和蓝色分别用的两种算法，可以猜一下分别是哪种</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860621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最后是三种方法的比较，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不基于模型的</a:t>
            </a:r>
            <a:r>
              <a:rPr lang="en-US" altLang="zh-CN" sz="1200" b="0" i="0" kern="1200" dirty="0">
                <a:solidFill>
                  <a:schemeClr val="tx1"/>
                </a:solidFill>
                <a:effectLst/>
                <a:latin typeface="+mn-lt"/>
                <a:ea typeface="+mn-ea"/>
                <a:cs typeface="+mn-cs"/>
              </a:rPr>
              <a:t>Qlearning</a:t>
            </a:r>
            <a:r>
              <a:rPr lang="zh-CN" altLang="en-US" sz="1200" b="0" i="0" kern="1200" dirty="0">
                <a:solidFill>
                  <a:schemeClr val="tx1"/>
                </a:solidFill>
                <a:effectLst/>
                <a:latin typeface="+mn-lt"/>
                <a:ea typeface="+mn-ea"/>
                <a:cs typeface="+mn-cs"/>
              </a:rPr>
              <a:t>的特点就是只有与环境进行交互时才能学习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Dyna</a:t>
            </a:r>
            <a:r>
              <a:rPr lang="zh-CN" altLang="en-US" sz="1200" b="0" i="0" kern="1200" dirty="0">
                <a:solidFill>
                  <a:schemeClr val="tx1"/>
                </a:solidFill>
                <a:effectLst/>
                <a:latin typeface="+mn-lt"/>
                <a:ea typeface="+mn-ea"/>
                <a:cs typeface="+mn-cs"/>
              </a:rPr>
              <a:t>算法用模型模拟的方式增加了学习的次数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dyna2</a:t>
            </a:r>
            <a:r>
              <a:rPr lang="zh-CN" altLang="en-US" sz="1200" b="0" i="0" kern="1200" dirty="0">
                <a:solidFill>
                  <a:schemeClr val="tx1"/>
                </a:solidFill>
                <a:effectLst/>
                <a:latin typeface="+mn-lt"/>
                <a:ea typeface="+mn-ea"/>
                <a:cs typeface="+mn-cs"/>
              </a:rPr>
              <a:t>将模型记忆分为短期和长期，能够减少模型的</a:t>
            </a:r>
            <a:r>
              <a:rPr lang="zh-CN" altLang="en-US" b="1" dirty="0"/>
              <a:t>模型中的不准确数据对真实数据产生很大的噪音和干扰</a:t>
            </a:r>
            <a:endParaRPr lang="en-US" altLang="zh-CN" b="1"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Dyna2</a:t>
            </a:r>
            <a:r>
              <a:rPr lang="zh-CN" altLang="en-US" sz="1200" b="0" i="0" kern="1200" dirty="0">
                <a:solidFill>
                  <a:schemeClr val="tx1"/>
                </a:solidFill>
                <a:effectLst/>
                <a:latin typeface="+mn-lt"/>
                <a:ea typeface="+mn-ea"/>
                <a:cs typeface="+mn-cs"/>
              </a:rPr>
              <a:t>不一定比</a:t>
            </a:r>
            <a:r>
              <a:rPr lang="en-US" altLang="zh-CN" sz="1200" b="0" i="0" kern="1200" dirty="0">
                <a:solidFill>
                  <a:schemeClr val="tx1"/>
                </a:solidFill>
                <a:effectLst/>
                <a:latin typeface="+mn-lt"/>
                <a:ea typeface="+mn-ea"/>
                <a:cs typeface="+mn-cs"/>
              </a:rPr>
              <a:t>DynaQ</a:t>
            </a:r>
            <a:r>
              <a:rPr lang="zh-CN" altLang="en-US" sz="1200" b="0" i="0" kern="1200" dirty="0">
                <a:solidFill>
                  <a:schemeClr val="tx1"/>
                </a:solidFill>
                <a:effectLst/>
                <a:latin typeface="+mn-lt"/>
                <a:ea typeface="+mn-ea"/>
                <a:cs typeface="+mn-cs"/>
              </a:rPr>
              <a:t>好，只是在某些场景下会更有效。因为它可以区分永久性记忆和瞬时记忆，某些场景这样更加合理</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32880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首先简单介绍一下强化学习的基本概念，这里有一个智能体，接收对环境的观测和环境反馈的奖励，选择合适的动作去执行使得自己获取更多的奖励，然后不断循环这一过程</a:t>
            </a:r>
            <a:endParaRPr lang="en-US" altLang="zh-CN" dirty="0"/>
          </a:p>
          <a:p>
            <a:r>
              <a:rPr lang="zh-CN" altLang="en-US" dirty="0"/>
              <a:t>简单的例子：红色块就是我们的智能体，这个迷宫就是我们的环境，观测就是红色块在迷宫中的坐标，动作就是上下左右四个方向的移动</a:t>
            </a:r>
            <a:endParaRPr lang="en-US" altLang="zh-CN" dirty="0"/>
          </a:p>
          <a:p>
            <a:r>
              <a:rPr lang="zh-CN" altLang="en-US" dirty="0"/>
              <a:t>奖励在这里定义为如果碰到了黑色，奖励为</a:t>
            </a:r>
            <a:r>
              <a:rPr lang="en-US" altLang="zh-CN" dirty="0"/>
              <a:t>-1</a:t>
            </a:r>
            <a:r>
              <a:rPr lang="zh-CN" altLang="en-US" dirty="0"/>
              <a:t>，如果碰到了白色，奖励为</a:t>
            </a:r>
            <a:r>
              <a:rPr lang="en-US" altLang="zh-CN" dirty="0"/>
              <a:t>0</a:t>
            </a:r>
            <a:r>
              <a:rPr lang="zh-CN" altLang="en-US" dirty="0"/>
              <a:t>，如果碰到了黄色，奖励为</a:t>
            </a:r>
            <a:r>
              <a:rPr lang="en-US" altLang="zh-CN" dirty="0"/>
              <a:t>1</a:t>
            </a:r>
          </a:p>
          <a:p>
            <a:r>
              <a:rPr lang="zh-CN" altLang="en-US" dirty="0"/>
              <a:t>目标就是在任意坐标选取上下左右的一个移动使得回报最大</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291026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接下来我介绍一下基于模型的强化学习</a:t>
            </a:r>
            <a:endParaRPr lang="en-US" altLang="zh-CN" dirty="0"/>
          </a:p>
          <a:p>
            <a:r>
              <a:rPr lang="zh-CN" altLang="en-US" dirty="0"/>
              <a:t>基于模型的强化学习和不基于模型的强化学习之间的区别可以从右图中看出来，小环是不基于模型的，直接从与环境的交互中去学习，外面的大环是基于模型的，利用经验不断你和模型，然后利用模型去预测</a:t>
            </a:r>
            <a:endParaRPr lang="en-US" altLang="zh-CN" dirty="0"/>
          </a:p>
          <a:p>
            <a:r>
              <a:rPr lang="zh-CN" altLang="en-US" dirty="0"/>
              <a:t>强化学习的模型一般有两种，第一种是</a:t>
            </a:r>
            <a:r>
              <a:rPr lang="zh-CN" altLang="zh-CN" b="1" dirty="0">
                <a:solidFill>
                  <a:srgbClr val="FF0000"/>
                </a:solidFill>
              </a:rPr>
              <a:t>状态转化预测模型</a:t>
            </a:r>
            <a:r>
              <a:rPr lang="en-US" altLang="zh-CN" b="1" dirty="0">
                <a:solidFill>
                  <a:srgbClr val="FF0000"/>
                </a:solidFill>
              </a:rPr>
              <a:t>………………</a:t>
            </a:r>
            <a:r>
              <a:rPr lang="zh-CN" altLang="en-US" b="1" dirty="0">
                <a:solidFill>
                  <a:srgbClr val="FF0000"/>
                </a:solidFill>
              </a:rPr>
              <a:t>，第二种是</a:t>
            </a:r>
            <a:r>
              <a:rPr lang="zh-CN" altLang="zh-CN" b="1" dirty="0">
                <a:solidFill>
                  <a:srgbClr val="FF0000"/>
                </a:solidFill>
              </a:rPr>
              <a:t>奖励预测模型</a:t>
            </a:r>
            <a:r>
              <a:rPr lang="en-US" altLang="zh-CN" b="1" dirty="0">
                <a:solidFill>
                  <a:srgbClr val="FF0000"/>
                </a:solidFill>
              </a:rPr>
              <a:t>………………</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227472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基于模型的强化学习是怎么训练的呢，其实原理很简单</a:t>
            </a:r>
            <a:endParaRPr lang="en-US" altLang="zh-CN" dirty="0"/>
          </a:p>
          <a:p>
            <a:r>
              <a:rPr lang="zh-CN" altLang="en-US" dirty="0"/>
              <a:t>读</a:t>
            </a:r>
            <a:r>
              <a:rPr lang="en-US" altLang="zh-CN" dirty="0"/>
              <a:t>PPT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038788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基于模型的强化学习是一把双刃剑</a:t>
            </a:r>
            <a:endParaRPr lang="en-US" altLang="zh-CN" dirty="0"/>
          </a:p>
          <a:p>
            <a:r>
              <a:rPr lang="zh-CN" altLang="en-US" dirty="0"/>
              <a:t>于是就提出了一种将基于模型和不基于模型结合起来的算法</a:t>
            </a:r>
            <a:r>
              <a:rPr lang="en-US" altLang="zh-CN" dirty="0"/>
              <a:t>Dyna</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57886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Dyna</a:t>
            </a:r>
            <a:r>
              <a:rPr lang="zh-CN" altLang="en-US" dirty="0"/>
              <a:t>算法其实是一大类</a:t>
            </a:r>
            <a:r>
              <a:rPr lang="zh-CN" altLang="en-US" sz="1200" kern="1200" dirty="0">
                <a:solidFill>
                  <a:schemeClr val="tx1"/>
                </a:solidFill>
                <a:latin typeface="+mn-lt"/>
                <a:ea typeface="+mn-ea"/>
                <a:cs typeface="+mn-cs"/>
              </a:rPr>
              <a:t>，将不同的具体的不基于模型的强化学习结合到一起，可以得到具体的不同方法</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比如最经典的</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如右图所示，将基于价值函数的</a:t>
            </a:r>
            <a:r>
              <a:rPr lang="en-US" altLang="zh-CN" sz="1200" kern="1200" dirty="0">
                <a:solidFill>
                  <a:schemeClr val="tx1"/>
                </a:solidFill>
                <a:latin typeface="+mn-lt"/>
                <a:ea typeface="+mn-ea"/>
                <a:cs typeface="+mn-cs"/>
              </a:rPr>
              <a:t>Qlearning</a:t>
            </a:r>
            <a:r>
              <a:rPr lang="zh-CN" altLang="en-US" sz="1200" kern="1200" dirty="0">
                <a:solidFill>
                  <a:schemeClr val="tx1"/>
                </a:solidFill>
                <a:latin typeface="+mn-lt"/>
                <a:ea typeface="+mn-ea"/>
                <a:cs typeface="+mn-cs"/>
              </a:rPr>
              <a:t>应用于</a:t>
            </a:r>
            <a:r>
              <a:rPr lang="en-US" altLang="zh-CN" sz="1200" kern="1200" dirty="0">
                <a:solidFill>
                  <a:schemeClr val="tx1"/>
                </a:solidFill>
                <a:latin typeface="+mn-lt"/>
                <a:ea typeface="+mn-ea"/>
                <a:cs typeface="+mn-cs"/>
              </a:rPr>
              <a:t>dyna</a:t>
            </a:r>
            <a:r>
              <a:rPr lang="zh-CN" altLang="en-US" sz="1200" kern="1200" dirty="0">
                <a:solidFill>
                  <a:schemeClr val="tx1"/>
                </a:solidFill>
                <a:latin typeface="+mn-lt"/>
                <a:ea typeface="+mn-ea"/>
                <a:cs typeface="+mn-cs"/>
              </a:rPr>
              <a:t>中得到了</a:t>
            </a:r>
            <a:r>
              <a:rPr lang="en-US" altLang="zh-CN" sz="1200" kern="1200" dirty="0">
                <a:solidFill>
                  <a:schemeClr val="tx1"/>
                </a:solidFill>
                <a:latin typeface="+mn-lt"/>
                <a:ea typeface="+mn-ea"/>
                <a:cs typeface="+mn-cs"/>
              </a:rPr>
              <a:t>DynaQ</a:t>
            </a:r>
            <a:r>
              <a:rPr lang="zh-CN" altLang="en-US" sz="1200" kern="1200" dirty="0">
                <a:solidFill>
                  <a:schemeClr val="tx1"/>
                </a:solidFill>
                <a:latin typeface="+mn-lt"/>
                <a:ea typeface="+mn-ea"/>
                <a:cs typeface="+mn-cs"/>
              </a:rPr>
              <a:t>以及</a:t>
            </a:r>
            <a:r>
              <a:rPr lang="en-US" altLang="zh-CN" sz="1200" kern="1200" dirty="0">
                <a:solidFill>
                  <a:schemeClr val="tx1"/>
                </a:solidFill>
                <a:latin typeface="+mn-lt"/>
                <a:ea typeface="+mn-ea"/>
                <a:cs typeface="+mn-cs"/>
              </a:rPr>
              <a:t>Dyna2</a:t>
            </a:r>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7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首先介绍最经典的</a:t>
            </a:r>
            <a:r>
              <a:rPr lang="en-US" altLang="zh-CN" dirty="0"/>
              <a:t>Qlearning</a:t>
            </a:r>
            <a:r>
              <a:rPr lang="zh-CN" altLang="en-US" dirty="0"/>
              <a:t>，它是无模型的基于价值函数的方法</a:t>
            </a:r>
            <a:endParaRPr lang="en-US" altLang="zh-CN" dirty="0"/>
          </a:p>
          <a:p>
            <a:r>
              <a:rPr lang="zh-CN" altLang="en-US" dirty="0"/>
              <a:t>左边是程序伪代码，其中符号的含义</a:t>
            </a:r>
            <a:r>
              <a:rPr lang="en-US" altLang="zh-CN" dirty="0"/>
              <a:t>……………………</a:t>
            </a:r>
          </a:p>
          <a:p>
            <a:endParaRPr lang="en-US" altLang="zh-CN" dirty="0"/>
          </a:p>
          <a:p>
            <a:r>
              <a:rPr lang="zh-CN" altLang="en-US" dirty="0"/>
              <a:t>看具体的迭代过程</a:t>
            </a:r>
            <a:endParaRPr lang="en-US" altLang="zh-CN" dirty="0"/>
          </a:p>
          <a:p>
            <a:r>
              <a:rPr lang="en-US" altLang="zh-CN" dirty="0"/>
              <a:t>Q</a:t>
            </a:r>
            <a:r>
              <a:rPr lang="zh-CN" altLang="en-US" dirty="0"/>
              <a:t>表初始为全</a:t>
            </a:r>
            <a:r>
              <a:rPr lang="en-US" altLang="zh-CN" dirty="0"/>
              <a:t>0</a:t>
            </a:r>
          </a:p>
          <a:p>
            <a:r>
              <a:rPr lang="zh-CN" altLang="en-US" dirty="0"/>
              <a:t>红色块从</a:t>
            </a:r>
            <a:r>
              <a:rPr lang="en-US" altLang="zh-CN" dirty="0"/>
              <a:t>2,1</a:t>
            </a:r>
            <a:r>
              <a:rPr lang="zh-CN" altLang="en-US" dirty="0"/>
              <a:t>开始根据</a:t>
            </a:r>
            <a:r>
              <a:rPr lang="en-US" altLang="zh-CN" dirty="0"/>
              <a:t>Q</a:t>
            </a:r>
            <a:r>
              <a:rPr lang="zh-CN" altLang="en-US" dirty="0"/>
              <a:t>表选择一个方向，由于此时全是</a:t>
            </a:r>
            <a:r>
              <a:rPr lang="en-US" altLang="zh-CN" dirty="0"/>
              <a:t>0</a:t>
            </a:r>
            <a:r>
              <a:rPr lang="zh-CN" altLang="en-US" dirty="0"/>
              <a:t>，随机选取方向</a:t>
            </a:r>
            <a:endParaRPr lang="en-US" altLang="zh-CN" dirty="0"/>
          </a:p>
          <a:p>
            <a:r>
              <a:rPr lang="zh-CN" altLang="en-US" dirty="0"/>
              <a:t>选择了向右，走到</a:t>
            </a:r>
            <a:r>
              <a:rPr lang="en-US" altLang="zh-CN" dirty="0"/>
              <a:t>(3,1)</a:t>
            </a:r>
            <a:r>
              <a:rPr lang="zh-CN" altLang="en-US" dirty="0"/>
              <a:t>的坐标</a:t>
            </a:r>
            <a:endParaRPr lang="en-US" altLang="zh-CN" dirty="0"/>
          </a:p>
          <a:p>
            <a:r>
              <a:rPr lang="zh-CN" altLang="en-US" dirty="0"/>
              <a:t>由于这一步的</a:t>
            </a:r>
            <a:r>
              <a:rPr lang="en-US" altLang="zh-CN" dirty="0"/>
              <a:t>reward</a:t>
            </a:r>
            <a:r>
              <a:rPr lang="zh-CN" altLang="en-US" dirty="0"/>
              <a:t>是</a:t>
            </a:r>
            <a:r>
              <a:rPr lang="en-US" altLang="zh-CN" dirty="0"/>
              <a:t>0</a:t>
            </a:r>
            <a:r>
              <a:rPr lang="zh-CN" altLang="en-US" dirty="0"/>
              <a:t>，所以</a:t>
            </a:r>
            <a:r>
              <a:rPr lang="en-US" altLang="zh-CN" dirty="0"/>
              <a:t>Q</a:t>
            </a:r>
            <a:r>
              <a:rPr lang="zh-CN" altLang="en-US" dirty="0"/>
              <a:t>表并没有更新</a:t>
            </a:r>
            <a:endParaRPr lang="en-US" altLang="zh-CN" dirty="0"/>
          </a:p>
          <a:p>
            <a:r>
              <a:rPr lang="zh-CN" altLang="en-US" dirty="0"/>
              <a:t>下一个动作在</a:t>
            </a:r>
            <a:r>
              <a:rPr lang="en-US" altLang="zh-CN" dirty="0"/>
              <a:t>Q</a:t>
            </a:r>
            <a:r>
              <a:rPr lang="zh-CN" altLang="en-US" dirty="0"/>
              <a:t>表中</a:t>
            </a:r>
            <a:r>
              <a:rPr lang="en-US" altLang="zh-CN" dirty="0"/>
              <a:t>(3,1)</a:t>
            </a:r>
            <a:r>
              <a:rPr lang="zh-CN" altLang="en-US" dirty="0"/>
              <a:t> 这一行选取，由于都是</a:t>
            </a:r>
            <a:r>
              <a:rPr lang="en-US" altLang="zh-CN" dirty="0"/>
              <a:t>0</a:t>
            </a:r>
            <a:r>
              <a:rPr lang="zh-CN" altLang="en-US" dirty="0"/>
              <a:t>，所以随机选取，随机选到了向下，但是这一步的</a:t>
            </a:r>
            <a:r>
              <a:rPr lang="en-US" altLang="zh-CN" dirty="0"/>
              <a:t>reward</a:t>
            </a:r>
            <a:r>
              <a:rPr lang="zh-CN" altLang="en-US" dirty="0"/>
              <a:t>为</a:t>
            </a:r>
            <a:r>
              <a:rPr lang="en-US" altLang="zh-CN" dirty="0"/>
              <a:t>-1</a:t>
            </a:r>
            <a:r>
              <a:rPr lang="zh-CN" altLang="en-US" dirty="0"/>
              <a:t>，所以</a:t>
            </a:r>
            <a:r>
              <a:rPr lang="en-US" altLang="zh-CN" dirty="0"/>
              <a:t>Q</a:t>
            </a:r>
            <a:r>
              <a:rPr lang="zh-CN" altLang="en-US" dirty="0"/>
              <a:t>表会进行更新</a:t>
            </a:r>
            <a:endParaRPr lang="en-US" altLang="zh-CN" dirty="0"/>
          </a:p>
          <a:p>
            <a:r>
              <a:rPr lang="zh-CN" altLang="en-US" dirty="0"/>
              <a:t>如果再次走到</a:t>
            </a:r>
            <a:r>
              <a:rPr lang="en-US" altLang="zh-CN" dirty="0"/>
              <a:t>3</a:t>
            </a:r>
            <a:r>
              <a:rPr lang="zh-CN" altLang="en-US" dirty="0"/>
              <a:t>，</a:t>
            </a:r>
            <a:r>
              <a:rPr lang="en-US" altLang="zh-CN" dirty="0"/>
              <a:t>1</a:t>
            </a:r>
            <a:r>
              <a:rPr lang="zh-CN" altLang="en-US" dirty="0"/>
              <a:t>的位置，向下的</a:t>
            </a:r>
            <a:r>
              <a:rPr lang="en-US" altLang="zh-CN" dirty="0"/>
              <a:t>Q</a:t>
            </a:r>
            <a:r>
              <a:rPr lang="zh-CN" altLang="en-US" dirty="0"/>
              <a:t>值比其他三个方向小，所以选到向下的概率会小于其他方向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总结来说。</a:t>
            </a:r>
            <a:r>
              <a:rPr lang="en-US" altLang="zh-CN" dirty="0"/>
              <a:t>Qlearning</a:t>
            </a:r>
            <a:r>
              <a:rPr lang="zh-CN" altLang="en-US" dirty="0"/>
              <a:t>的过程就是一个不断更新</a:t>
            </a:r>
            <a:r>
              <a:rPr lang="en-US" altLang="zh-CN" dirty="0"/>
              <a:t>Q</a:t>
            </a:r>
            <a:r>
              <a:rPr lang="zh-CN" altLang="en-US" dirty="0"/>
              <a:t>表的过程</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26314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这是迭代好的一个</a:t>
            </a:r>
            <a:r>
              <a:rPr lang="en-US" altLang="zh-CN" dirty="0"/>
              <a:t>Q</a:t>
            </a:r>
            <a:r>
              <a:rPr lang="zh-CN" altLang="en-US" dirty="0"/>
              <a:t>表，根据</a:t>
            </a:r>
            <a:r>
              <a:rPr lang="en-US" altLang="zh-CN" dirty="0"/>
              <a:t>Q</a:t>
            </a:r>
            <a:r>
              <a:rPr lang="zh-CN" altLang="en-US" dirty="0"/>
              <a:t>表我们可以得到它的训练出来的路径</a:t>
            </a:r>
            <a:endParaRPr lang="en-US" altLang="zh-CN" dirty="0"/>
          </a:p>
          <a:p>
            <a:r>
              <a:rPr lang="zh-CN" altLang="en-US" dirty="0"/>
              <a:t>播放训练好的动画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21063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前面我们看到</a:t>
            </a:r>
            <a:r>
              <a:rPr lang="en-US" altLang="zh-CN" dirty="0"/>
              <a:t>Qlearning</a:t>
            </a:r>
            <a:r>
              <a:rPr lang="zh-CN" altLang="en-US" dirty="0"/>
              <a:t>效率很低，必须有环境的反馈才能学习更新</a:t>
            </a:r>
            <a:r>
              <a:rPr lang="en-US" altLang="zh-CN" dirty="0"/>
              <a:t>Q</a:t>
            </a:r>
            <a:r>
              <a:rPr lang="zh-CN" altLang="en-US" dirty="0"/>
              <a:t>表</a:t>
            </a:r>
            <a:endParaRPr lang="en-US" altLang="zh-CN" dirty="0"/>
          </a:p>
          <a:p>
            <a:r>
              <a:rPr lang="zh-CN" altLang="en-US" dirty="0"/>
              <a:t>所以提出了</a:t>
            </a:r>
            <a:r>
              <a:rPr lang="en-US" altLang="zh-CN" dirty="0"/>
              <a:t>DynaQ</a:t>
            </a:r>
            <a:r>
              <a:rPr lang="zh-CN" altLang="en-US" dirty="0"/>
              <a:t>，它的思想是建立过去的经验生成一个经验模型，在这个经验模型中进行不断学习，强化之前的经验</a:t>
            </a:r>
            <a:endParaRPr lang="en-US" altLang="zh-CN" dirty="0"/>
          </a:p>
          <a:p>
            <a:r>
              <a:rPr lang="zh-CN" altLang="en-US" dirty="0"/>
              <a:t>可以看到</a:t>
            </a:r>
            <a:r>
              <a:rPr lang="en-US" altLang="zh-CN" dirty="0"/>
              <a:t>Qlearning</a:t>
            </a:r>
            <a:r>
              <a:rPr lang="zh-CN" altLang="en-US" dirty="0"/>
              <a:t>和</a:t>
            </a:r>
            <a:r>
              <a:rPr lang="en-US" altLang="zh-CN" dirty="0"/>
              <a:t>DynaQ</a:t>
            </a:r>
            <a:r>
              <a:rPr lang="zh-CN" altLang="en-US" dirty="0"/>
              <a:t>的程序伪代码很相似，前面都一样，唯一的差异就是红框里面，多了一部分利用经验模型进行学习</a:t>
            </a:r>
            <a:endParaRPr lang="en-US" altLang="zh-CN" dirty="0"/>
          </a:p>
          <a:p>
            <a:r>
              <a:rPr lang="en-US" altLang="zh-CN" dirty="0"/>
              <a:t>DynaQ</a:t>
            </a:r>
            <a:r>
              <a:rPr lang="zh-CN" altLang="en-US" dirty="0"/>
              <a:t>的训练过程就是在每个回合中，先和环境进行交互，跟</a:t>
            </a:r>
            <a:r>
              <a:rPr lang="en-US" altLang="zh-CN" dirty="0"/>
              <a:t>Qlearning</a:t>
            </a:r>
            <a:r>
              <a:rPr lang="zh-CN" altLang="en-US" dirty="0"/>
              <a:t>一样，同时更新模型，然后再模型中进行</a:t>
            </a:r>
            <a:r>
              <a:rPr lang="en-US" altLang="zh-CN" dirty="0"/>
              <a:t>n</a:t>
            </a:r>
            <a:r>
              <a:rPr lang="zh-CN" altLang="en-US" dirty="0"/>
              <a:t>次对经验的强化</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1690262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Dyna</a:t>
            </a:r>
            <a:r>
              <a:rPr lang="zh-CN" altLang="en-US"/>
              <a:t>算法</a:t>
            </a:r>
            <a:endParaRPr lang="zh-CN" altLang="en-US" sz="2400" dirty="0"/>
          </a:p>
        </p:txBody>
      </p:sp>
      <p:sp>
        <p:nvSpPr>
          <p:cNvPr id="5" name="副标题 4"/>
          <p:cNvSpPr>
            <a:spLocks noGrp="1"/>
          </p:cNvSpPr>
          <p:nvPr>
            <p:ph type="subTitle" idx="1"/>
          </p:nvPr>
        </p:nvSpPr>
        <p:spPr/>
        <p:txBody>
          <a:bodyPr/>
          <a:lstStyle/>
          <a:p>
            <a:r>
              <a:rPr lang="zh-CN" altLang="en-US" dirty="0"/>
              <a:t>周资崴</a:t>
            </a:r>
          </a:p>
        </p:txBody>
      </p:sp>
      <p:sp>
        <p:nvSpPr>
          <p:cNvPr id="6" name="文本占位符 5"/>
          <p:cNvSpPr>
            <a:spLocks noGrp="1"/>
          </p:cNvSpPr>
          <p:nvPr>
            <p:ph type="body" sz="quarter" idx="10"/>
          </p:nvPr>
        </p:nvSpPr>
        <p:spPr/>
        <p:txBody>
          <a:bodyPr/>
          <a:lstStyle/>
          <a:p>
            <a:r>
              <a:rPr lang="en-US" altLang="zh-CN" dirty="0"/>
              <a:t>2020</a:t>
            </a:r>
            <a:r>
              <a:rPr lang="zh-CN" altLang="en-US" dirty="0"/>
              <a:t>年</a:t>
            </a:r>
            <a:r>
              <a:rPr lang="en-US" altLang="zh-CN" dirty="0"/>
              <a:t>12</a:t>
            </a:r>
            <a:r>
              <a:rPr lang="zh-CN" altLang="en-US" dirty="0"/>
              <a:t>月</a:t>
            </a:r>
            <a:r>
              <a:rPr lang="en-US" altLang="zh-CN" dirty="0"/>
              <a:t>16</a:t>
            </a:r>
            <a:r>
              <a:rPr lang="zh-CN" altLang="en-US" dirty="0"/>
              <a:t>日</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7937" y="853697"/>
            <a:ext cx="8372163" cy="574183"/>
          </a:xfrm>
        </p:spPr>
        <p:txBody>
          <a:bodyPr>
            <a:normAutofit/>
          </a:bodyPr>
          <a:lstStyle/>
          <a:p>
            <a:r>
              <a:rPr lang="en-US" altLang="zh-CN" dirty="0"/>
              <a:t>DynaQ</a:t>
            </a:r>
            <a:r>
              <a:rPr lang="zh-CN" altLang="en-US" dirty="0"/>
              <a:t>的提高</a:t>
            </a:r>
            <a:r>
              <a:rPr lang="en-US" altLang="zh-CN" dirty="0"/>
              <a:t>—</a:t>
            </a:r>
            <a:r>
              <a:rPr lang="zh-CN" altLang="en-US" dirty="0"/>
              <a:t>分离经验模型的</a:t>
            </a:r>
            <a:r>
              <a:rPr lang="en-US" altLang="zh-CN" dirty="0"/>
              <a:t>Dyna2</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67AEB12-9ADB-43B6-9DE9-51852356D99D}"/>
                  </a:ext>
                </a:extLst>
              </p:cNvPr>
              <p:cNvSpPr/>
              <p:nvPr/>
            </p:nvSpPr>
            <p:spPr>
              <a:xfrm>
                <a:off x="150115" y="1605311"/>
                <a:ext cx="4577410" cy="5044843"/>
              </a:xfrm>
              <a:prstGeom prst="rect">
                <a:avLst/>
              </a:prstGeom>
            </p:spPr>
            <p:txBody>
              <a:bodyPr wrap="square">
                <a:spAutoFit/>
              </a:bodyPr>
              <a:lstStyle/>
              <a:p>
                <a:pPr>
                  <a:lnSpc>
                    <a:spcPct val="150000"/>
                  </a:lnSpc>
                </a:pPr>
                <a:r>
                  <a:rPr lang="zh-CN" altLang="en-US" b="1" dirty="0"/>
                  <a:t>将和环境交互的经历以及模型的预测这两部分的更新进行了分离</a:t>
                </a:r>
                <a:endParaRPr lang="en-US" altLang="zh-CN" b="1" dirty="0"/>
              </a:p>
              <a:p>
                <a:pPr>
                  <a:lnSpc>
                    <a:spcPct val="150000"/>
                  </a:lnSpc>
                </a:pPr>
                <a:r>
                  <a:rPr lang="en-US" altLang="zh-CN" b="1" dirty="0"/>
                  <a:t>Dyna2</a:t>
                </a:r>
                <a:r>
                  <a:rPr lang="zh-CN" altLang="en-US" b="1" dirty="0"/>
                  <a:t>将记忆分为</a:t>
                </a:r>
                <a:endParaRPr lang="en-US" altLang="zh-CN" b="1" dirty="0"/>
              </a:p>
              <a:p>
                <a:pPr marL="285750" indent="-285750">
                  <a:lnSpc>
                    <a:spcPct val="150000"/>
                  </a:lnSpc>
                  <a:buFont typeface="Arial" panose="020B0604020202020204" pitchFamily="34" charset="0"/>
                  <a:buChar char="•"/>
                </a:pPr>
                <a:r>
                  <a:rPr lang="zh-CN" altLang="en-US" b="1" dirty="0">
                    <a:solidFill>
                      <a:srgbClr val="FF0000"/>
                    </a:solidFill>
                  </a:rPr>
                  <a:t>永久性记忆</a:t>
                </a:r>
                <a:r>
                  <a:rPr lang="en-US" altLang="zh-CN" b="1" dirty="0">
                    <a:solidFill>
                      <a:srgbClr val="FF0000"/>
                    </a:solidFill>
                  </a:rPr>
                  <a:t>(permanent memory)</a:t>
                </a:r>
              </a:p>
              <a:p>
                <a:pPr>
                  <a:lnSpc>
                    <a:spcPct val="150000"/>
                  </a:lnSpc>
                </a:pPr>
                <a14:m>
                  <m:oMathPara xmlns:m="http://schemas.openxmlformats.org/officeDocument/2006/math">
                    <m:oMathParaPr>
                      <m:jc m:val="centerGroup"/>
                    </m:oMathParaPr>
                    <m:oMath xmlns:m="http://schemas.openxmlformats.org/officeDocument/2006/math">
                      <m:r>
                        <a:rPr lang="pt-BR" altLang="zh-CN" i="1" dirty="0" smtClean="0">
                          <a:latin typeface="Cambria Math" panose="02040503050406030204" pitchFamily="18" charset="0"/>
                        </a:rPr>
                        <m:t>𝑄</m:t>
                      </m:r>
                      <m:r>
                        <a:rPr lang="pt-BR" altLang="zh-CN" i="1" dirty="0" smtClean="0">
                          <a:latin typeface="Cambria Math" panose="02040503050406030204" pitchFamily="18" charset="0"/>
                        </a:rPr>
                        <m:t>(</m:t>
                      </m:r>
                      <m:r>
                        <a:rPr lang="pt-BR" altLang="zh-CN" i="1" dirty="0" smtClean="0">
                          <a:latin typeface="Cambria Math" panose="02040503050406030204" pitchFamily="18" charset="0"/>
                        </a:rPr>
                        <m:t>𝑆</m:t>
                      </m:r>
                      <m:r>
                        <a:rPr lang="pt-BR" altLang="zh-CN" i="1" dirty="0" smtClean="0">
                          <a:latin typeface="Cambria Math" panose="02040503050406030204" pitchFamily="18" charset="0"/>
                        </a:rPr>
                        <m:t>,</m:t>
                      </m:r>
                      <m:r>
                        <a:rPr lang="pt-BR" altLang="zh-CN" i="1" dirty="0" smtClean="0">
                          <a:latin typeface="Cambria Math" panose="02040503050406030204" pitchFamily="18" charset="0"/>
                        </a:rPr>
                        <m:t>𝐴</m:t>
                      </m:r>
                      <m:r>
                        <a:rPr lang="pt-BR" altLang="zh-CN" i="1" dirty="0" smtClean="0">
                          <a:latin typeface="Cambria Math" panose="02040503050406030204" pitchFamily="18" charset="0"/>
                        </a:rPr>
                        <m:t>)=</m:t>
                      </m:r>
                      <m:sSup>
                        <m:sSupPr>
                          <m:ctrlPr>
                            <a:rPr lang="pt-BR" altLang="zh-CN" i="1" dirty="0" smtClean="0">
                              <a:latin typeface="Cambria Math" panose="02040503050406030204" pitchFamily="18" charset="0"/>
                            </a:rPr>
                          </m:ctrlPr>
                        </m:sSupPr>
                        <m:e>
                          <m:r>
                            <a:rPr lang="pt-BR" altLang="zh-CN" i="1" dirty="0">
                              <a:latin typeface="Cambria Math" panose="02040503050406030204" pitchFamily="18" charset="0"/>
                            </a:rPr>
                            <m:t>𝜙</m:t>
                          </m:r>
                          <m:r>
                            <a:rPr lang="pt-BR" altLang="zh-CN" i="1" dirty="0">
                              <a:latin typeface="Cambria Math" panose="02040503050406030204" pitchFamily="18" charset="0"/>
                            </a:rPr>
                            <m:t>(</m:t>
                          </m:r>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r>
                            <a:rPr lang="pt-BR" altLang="zh-CN" i="1" dirty="0">
                              <a:latin typeface="Cambria Math" panose="02040503050406030204" pitchFamily="18" charset="0"/>
                            </a:rPr>
                            <m:t>)</m:t>
                          </m:r>
                        </m:e>
                        <m:sup>
                          <m:r>
                            <a:rPr lang="en-US" altLang="zh-CN" b="0" i="1" dirty="0" smtClean="0">
                              <a:latin typeface="Cambria Math" panose="02040503050406030204" pitchFamily="18" charset="0"/>
                            </a:rPr>
                            <m:t>𝑇</m:t>
                          </m:r>
                        </m:sup>
                      </m:sSup>
                      <m:r>
                        <a:rPr lang="pt-BR" altLang="zh-CN" i="1" dirty="0" smtClean="0">
                          <a:latin typeface="Cambria Math" panose="02040503050406030204" pitchFamily="18" charset="0"/>
                        </a:rPr>
                        <m:t>𝜃</m:t>
                      </m:r>
                    </m:oMath>
                  </m:oMathPara>
                </a14:m>
                <a:endParaRPr lang="en-US" altLang="zh-CN" b="1" dirty="0">
                  <a:solidFill>
                    <a:srgbClr val="FF0000"/>
                  </a:solidFill>
                </a:endParaRPr>
              </a:p>
              <a:p>
                <a:pPr marL="285750" indent="-285750">
                  <a:lnSpc>
                    <a:spcPct val="150000"/>
                  </a:lnSpc>
                  <a:buFont typeface="Arial" panose="020B0604020202020204" pitchFamily="34" charset="0"/>
                  <a:buChar char="•"/>
                </a:pPr>
                <a:r>
                  <a:rPr lang="zh-CN" altLang="en-US" b="1" dirty="0">
                    <a:solidFill>
                      <a:srgbClr val="FF0000"/>
                    </a:solidFill>
                  </a:rPr>
                  <a:t>瞬时记忆</a:t>
                </a:r>
                <a:r>
                  <a:rPr lang="en-US" altLang="zh-CN" b="1" dirty="0">
                    <a:solidFill>
                      <a:srgbClr val="FF0000"/>
                    </a:solidFill>
                  </a:rPr>
                  <a:t>(transient memory</a:t>
                </a:r>
                <a:r>
                  <a:rPr lang="zh-CN" altLang="en-US" b="1" dirty="0">
                    <a:solidFill>
                      <a:srgbClr val="FF0000"/>
                    </a:solidFill>
                  </a:rPr>
                  <a:t>）</a:t>
                </a:r>
                <a:endParaRPr lang="en-US" altLang="zh-CN" b="1" dirty="0">
                  <a:solidFill>
                    <a:srgbClr val="FF0000"/>
                  </a:solidFill>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𝑄</m:t>
                      </m:r>
                      <m:r>
                        <a:rPr lang="en-US" altLang="zh-CN" b="0" i="1" dirty="0" smtClean="0">
                          <a:latin typeface="Cambria Math" panose="02040503050406030204" pitchFamily="18" charset="0"/>
                        </a:rPr>
                        <m:t>′ (</m:t>
                      </m:r>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r>
                        <a:rPr lang="pt-BR" altLang="zh-CN" i="1" dirty="0">
                          <a:latin typeface="Cambria Math" panose="02040503050406030204" pitchFamily="18" charset="0"/>
                        </a:rPr>
                        <m:t>)=</m:t>
                      </m:r>
                      <m:sSup>
                        <m:sSupPr>
                          <m:ctrlPr>
                            <a:rPr lang="pt-BR" altLang="zh-CN" i="1" dirty="0">
                              <a:latin typeface="Cambria Math" panose="02040503050406030204" pitchFamily="18" charset="0"/>
                            </a:rPr>
                          </m:ctrlPr>
                        </m:sSupPr>
                        <m:e>
                          <m:acc>
                            <m:accPr>
                              <m:chr m:val="̅"/>
                              <m:ctrlPr>
                                <a:rPr lang="pt-BR" altLang="zh-CN" i="1" dirty="0">
                                  <a:latin typeface="Cambria Math" panose="02040503050406030204" pitchFamily="18" charset="0"/>
                                </a:rPr>
                              </m:ctrlPr>
                            </m:accPr>
                            <m:e>
                              <m:r>
                                <a:rPr lang="pt-BR" altLang="zh-CN" i="1" dirty="0">
                                  <a:latin typeface="Cambria Math" panose="02040503050406030204" pitchFamily="18" charset="0"/>
                                </a:rPr>
                                <m:t>𝜙</m:t>
                              </m:r>
                            </m:e>
                          </m:acc>
                          <m:r>
                            <a:rPr lang="pt-BR" altLang="zh-CN" i="1" dirty="0">
                              <a:latin typeface="Cambria Math" panose="02040503050406030204" pitchFamily="18" charset="0"/>
                            </a:rPr>
                            <m:t>(</m:t>
                          </m:r>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r>
                            <a:rPr lang="pt-BR" altLang="zh-CN" i="1" dirty="0">
                              <a:latin typeface="Cambria Math" panose="02040503050406030204" pitchFamily="18" charset="0"/>
                            </a:rPr>
                            <m:t>)</m:t>
                          </m:r>
                        </m:e>
                        <m:sup>
                          <m:r>
                            <a:rPr lang="en-US" altLang="zh-CN" i="1" dirty="0">
                              <a:latin typeface="Cambria Math" panose="02040503050406030204" pitchFamily="18" charset="0"/>
                            </a:rPr>
                            <m:t>𝑇</m:t>
                          </m:r>
                        </m:sup>
                      </m:sSup>
                      <m:acc>
                        <m:accPr>
                          <m:chr m:val="̅"/>
                          <m:ctrlPr>
                            <a:rPr lang="pt-BR" altLang="zh-CN" i="1" dirty="0">
                              <a:latin typeface="Cambria Math" panose="02040503050406030204" pitchFamily="18" charset="0"/>
                            </a:rPr>
                          </m:ctrlPr>
                        </m:accPr>
                        <m:e>
                          <m:r>
                            <a:rPr lang="pt-BR" altLang="zh-CN" i="1" dirty="0">
                              <a:latin typeface="Cambria Math" panose="02040503050406030204" pitchFamily="18" charset="0"/>
                            </a:rPr>
                            <m:t>𝜃</m:t>
                          </m:r>
                        </m:e>
                      </m:acc>
                    </m:oMath>
                  </m:oMathPara>
                </a14:m>
                <a:endParaRPr lang="en-US" altLang="zh-CN" b="1" dirty="0"/>
              </a:p>
              <a:p>
                <a:pPr marL="285750" indent="-285750">
                  <a:lnSpc>
                    <a:spcPct val="150000"/>
                  </a:lnSpc>
                  <a:buFont typeface="Arial" panose="020B0604020202020204" pitchFamily="34" charset="0"/>
                  <a:buChar char="•"/>
                </a:pPr>
                <a:r>
                  <a:rPr lang="zh-CN" altLang="en-US" b="1" dirty="0">
                    <a:solidFill>
                      <a:srgbClr val="FF0000"/>
                    </a:solidFill>
                  </a:rPr>
                  <a:t>结合的值函数</a:t>
                </a:r>
                <a:endParaRPr lang="en-US" altLang="zh-CN" b="1" dirty="0">
                  <a:solidFill>
                    <a:srgbClr val="FF0000"/>
                  </a:solidFill>
                </a:endParaRPr>
              </a:p>
              <a:p>
                <a:pPr algn="ctr">
                  <a:lnSpc>
                    <a:spcPct val="150000"/>
                  </a:lnSpc>
                </a:pPr>
                <a14:m>
                  <m:oMath xmlns:m="http://schemas.openxmlformats.org/officeDocument/2006/math">
                    <m:acc>
                      <m:accPr>
                        <m:chr m:val="̅"/>
                        <m:ctrlPr>
                          <a:rPr lang="pt-BR" altLang="zh-CN" i="1" dirty="0">
                            <a:latin typeface="Cambria Math" panose="02040503050406030204" pitchFamily="18" charset="0"/>
                          </a:rPr>
                        </m:ctrlPr>
                      </m:accPr>
                      <m:e>
                        <m:r>
                          <a:rPr lang="pt-BR" altLang="zh-CN" i="1" dirty="0">
                            <a:latin typeface="Cambria Math" panose="02040503050406030204" pitchFamily="18" charset="0"/>
                          </a:rPr>
                          <m:t>𝑄</m:t>
                        </m:r>
                      </m:e>
                    </m:acc>
                  </m:oMath>
                </a14:m>
                <a:r>
                  <a:rPr lang="pt-BR" altLang="zh-CN" dirty="0"/>
                  <a:t> </a:t>
                </a:r>
                <a14:m>
                  <m:oMath xmlns:m="http://schemas.openxmlformats.org/officeDocument/2006/math">
                    <m:d>
                      <m:dPr>
                        <m:ctrlPr>
                          <a:rPr lang="pt-BR" altLang="zh-CN" i="1" dirty="0">
                            <a:latin typeface="Cambria Math" panose="02040503050406030204" pitchFamily="18" charset="0"/>
                          </a:rPr>
                        </m:ctrlPr>
                      </m:dPr>
                      <m:e>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e>
                    </m:d>
                    <m:r>
                      <a:rPr lang="pt-BR" altLang="zh-CN" i="1" dirty="0">
                        <a:latin typeface="Cambria Math" panose="02040503050406030204" pitchFamily="18" charset="0"/>
                      </a:rPr>
                      <m:t>=</m:t>
                    </m:r>
                    <m:sSup>
                      <m:sSupPr>
                        <m:ctrlPr>
                          <a:rPr lang="pt-BR" altLang="zh-CN" i="1" dirty="0">
                            <a:latin typeface="Cambria Math" panose="02040503050406030204" pitchFamily="18" charset="0"/>
                          </a:rPr>
                        </m:ctrlPr>
                      </m:sSupPr>
                      <m:e>
                        <m:r>
                          <a:rPr lang="pt-BR" altLang="zh-CN" i="1" dirty="0">
                            <a:latin typeface="Cambria Math" panose="02040503050406030204" pitchFamily="18" charset="0"/>
                          </a:rPr>
                          <m:t>𝜙</m:t>
                        </m:r>
                        <m:d>
                          <m:dPr>
                            <m:ctrlPr>
                              <a:rPr lang="pt-BR" altLang="zh-CN" i="1" dirty="0">
                                <a:latin typeface="Cambria Math" panose="02040503050406030204" pitchFamily="18" charset="0"/>
                              </a:rPr>
                            </m:ctrlPr>
                          </m:dPr>
                          <m:e>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e>
                        </m:d>
                      </m:e>
                      <m:sup>
                        <m:r>
                          <a:rPr lang="en-US" altLang="zh-CN" i="1" dirty="0">
                            <a:latin typeface="Cambria Math" panose="02040503050406030204" pitchFamily="18" charset="0"/>
                          </a:rPr>
                          <m:t>𝑇</m:t>
                        </m:r>
                      </m:sup>
                    </m:sSup>
                    <m:r>
                      <a:rPr lang="pt-BR" altLang="zh-CN" i="1" dirty="0" smtClean="0">
                        <a:latin typeface="Cambria Math" panose="02040503050406030204" pitchFamily="18" charset="0"/>
                      </a:rPr>
                      <m:t>𝜃</m:t>
                    </m:r>
                    <m:r>
                      <a:rPr lang="en-US" altLang="zh-CN" b="1" i="0" dirty="0" smtClean="0">
                        <a:latin typeface="Cambria Math" panose="02040503050406030204" pitchFamily="18" charset="0"/>
                      </a:rPr>
                      <m:t>+</m:t>
                    </m:r>
                    <m:sSup>
                      <m:sSupPr>
                        <m:ctrlPr>
                          <a:rPr lang="pt-BR" altLang="zh-CN" i="1" dirty="0">
                            <a:latin typeface="Cambria Math" panose="02040503050406030204" pitchFamily="18" charset="0"/>
                          </a:rPr>
                        </m:ctrlPr>
                      </m:sSupPr>
                      <m:e>
                        <m:acc>
                          <m:accPr>
                            <m:chr m:val="̅"/>
                            <m:ctrlPr>
                              <a:rPr lang="pt-BR" altLang="zh-CN" i="1" dirty="0">
                                <a:latin typeface="Cambria Math" panose="02040503050406030204" pitchFamily="18" charset="0"/>
                              </a:rPr>
                            </m:ctrlPr>
                          </m:accPr>
                          <m:e>
                            <m:r>
                              <a:rPr lang="pt-BR" altLang="zh-CN" i="1" dirty="0">
                                <a:latin typeface="Cambria Math" panose="02040503050406030204" pitchFamily="18" charset="0"/>
                              </a:rPr>
                              <m:t>𝜙</m:t>
                            </m:r>
                          </m:e>
                        </m:acc>
                        <m:r>
                          <a:rPr lang="pt-BR" altLang="zh-CN" i="1" dirty="0">
                            <a:latin typeface="Cambria Math" panose="02040503050406030204" pitchFamily="18" charset="0"/>
                          </a:rPr>
                          <m:t>(</m:t>
                        </m:r>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r>
                          <a:rPr lang="pt-BR" altLang="zh-CN" i="1" dirty="0">
                            <a:latin typeface="Cambria Math" panose="02040503050406030204" pitchFamily="18" charset="0"/>
                          </a:rPr>
                          <m:t>)</m:t>
                        </m:r>
                      </m:e>
                      <m:sup>
                        <m:r>
                          <a:rPr lang="en-US" altLang="zh-CN" i="1" dirty="0">
                            <a:latin typeface="Cambria Math" panose="02040503050406030204" pitchFamily="18" charset="0"/>
                          </a:rPr>
                          <m:t>𝑇</m:t>
                        </m:r>
                      </m:sup>
                    </m:sSup>
                    <m:acc>
                      <m:accPr>
                        <m:chr m:val="̅"/>
                        <m:ctrlPr>
                          <a:rPr lang="pt-BR" altLang="zh-CN" i="1" dirty="0">
                            <a:latin typeface="Cambria Math" panose="02040503050406030204" pitchFamily="18" charset="0"/>
                          </a:rPr>
                        </m:ctrlPr>
                      </m:accPr>
                      <m:e>
                        <m:r>
                          <a:rPr lang="pt-BR" altLang="zh-CN" i="1" dirty="0">
                            <a:latin typeface="Cambria Math" panose="02040503050406030204" pitchFamily="18" charset="0"/>
                          </a:rPr>
                          <m:t>𝜃</m:t>
                        </m:r>
                      </m:e>
                    </m:acc>
                  </m:oMath>
                </a14:m>
                <a:endParaRPr lang="en-US" altLang="zh-CN" b="1" dirty="0"/>
              </a:p>
              <a:p>
                <a:pPr>
                  <a:lnSpc>
                    <a:spcPct val="150000"/>
                  </a:lnSpc>
                </a:pPr>
                <a:r>
                  <a:rPr lang="zh-CN" altLang="en-US" b="1" dirty="0"/>
                  <a:t>永久性记忆利用实际的经验来更新</a:t>
                </a:r>
                <a:endParaRPr lang="en-US" altLang="zh-CN" b="1" dirty="0"/>
              </a:p>
              <a:p>
                <a:pPr>
                  <a:lnSpc>
                    <a:spcPct val="150000"/>
                  </a:lnSpc>
                </a:pPr>
                <a:r>
                  <a:rPr lang="zh-CN" altLang="en-US" b="1" dirty="0"/>
                  <a:t>瞬时记忆利用模型模拟经验来更新</a:t>
                </a:r>
                <a:endParaRPr lang="en-US" altLang="zh-CN" b="1" dirty="0"/>
              </a:p>
              <a:p>
                <a:pPr>
                  <a:lnSpc>
                    <a:spcPct val="150000"/>
                  </a:lnSpc>
                </a:pPr>
                <a:r>
                  <a:rPr lang="zh-CN" altLang="en-US" b="1" dirty="0"/>
                  <a:t>两者结合起来进行动作选择</a:t>
                </a:r>
              </a:p>
            </p:txBody>
          </p:sp>
        </mc:Choice>
        <mc:Fallback xmlns="">
          <p:sp>
            <p:nvSpPr>
              <p:cNvPr id="2" name="矩形 1">
                <a:extLst>
                  <a:ext uri="{FF2B5EF4-FFF2-40B4-BE49-F238E27FC236}">
                    <a16:creationId xmlns:a16="http://schemas.microsoft.com/office/drawing/2014/main" id="{267AEB12-9ADB-43B6-9DE9-51852356D99D}"/>
                  </a:ext>
                </a:extLst>
              </p:cNvPr>
              <p:cNvSpPr>
                <a:spLocks noRot="1" noChangeAspect="1" noMove="1" noResize="1" noEditPoints="1" noAdjustHandles="1" noChangeArrowheads="1" noChangeShapeType="1" noTextEdit="1"/>
              </p:cNvSpPr>
              <p:nvPr/>
            </p:nvSpPr>
            <p:spPr>
              <a:xfrm>
                <a:off x="150115" y="1605311"/>
                <a:ext cx="4577410" cy="5044843"/>
              </a:xfrm>
              <a:prstGeom prst="rect">
                <a:avLst/>
              </a:prstGeom>
              <a:blipFill>
                <a:blip r:embed="rId3"/>
                <a:stretch>
                  <a:fillRect l="-1198" r="-266" b="-966"/>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E3D48A31-5AC3-4DBE-88E8-A11CACD4FD0F}"/>
              </a:ext>
            </a:extLst>
          </p:cNvPr>
          <p:cNvPicPr>
            <a:picLocks noChangeAspect="1"/>
          </p:cNvPicPr>
          <p:nvPr/>
        </p:nvPicPr>
        <p:blipFill>
          <a:blip r:embed="rId4"/>
          <a:stretch>
            <a:fillRect/>
          </a:stretch>
        </p:blipFill>
        <p:spPr>
          <a:xfrm>
            <a:off x="4727525" y="1534160"/>
            <a:ext cx="3616120" cy="5187147"/>
          </a:xfrm>
          <a:prstGeom prst="rect">
            <a:avLst/>
          </a:prstGeom>
        </p:spPr>
      </p:pic>
    </p:spTree>
    <p:extLst>
      <p:ext uri="{BB962C8B-B14F-4D97-AF65-F5344CB8AC3E}">
        <p14:creationId xmlns:p14="http://schemas.microsoft.com/office/powerpoint/2010/main" val="3915848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7937" y="660657"/>
            <a:ext cx="8372163" cy="574183"/>
          </a:xfrm>
        </p:spPr>
        <p:txBody>
          <a:bodyPr>
            <a:normAutofit/>
          </a:bodyPr>
          <a:lstStyle/>
          <a:p>
            <a:r>
              <a:rPr lang="en-US" altLang="zh-CN" dirty="0"/>
              <a:t>DynaQ</a:t>
            </a:r>
            <a:r>
              <a:rPr lang="zh-CN" altLang="en-US" dirty="0"/>
              <a:t>的提高</a:t>
            </a:r>
            <a:r>
              <a:rPr lang="en-US" altLang="zh-CN" dirty="0"/>
              <a:t>—</a:t>
            </a:r>
            <a:r>
              <a:rPr lang="zh-CN" altLang="en-US" dirty="0"/>
              <a:t>分离经验模型的</a:t>
            </a:r>
            <a:r>
              <a:rPr lang="en-US" altLang="zh-CN" dirty="0"/>
              <a:t>Dyna2</a:t>
            </a:r>
            <a:endParaRPr lang="zh-CN" altLang="en-US" dirty="0"/>
          </a:p>
        </p:txBody>
      </p:sp>
      <p:pic>
        <p:nvPicPr>
          <p:cNvPr id="5" name="图片 4">
            <a:extLst>
              <a:ext uri="{FF2B5EF4-FFF2-40B4-BE49-F238E27FC236}">
                <a16:creationId xmlns:a16="http://schemas.microsoft.com/office/drawing/2014/main" id="{994DD82C-B073-4CAB-A98B-97F257D4B8C1}"/>
              </a:ext>
            </a:extLst>
          </p:cNvPr>
          <p:cNvPicPr>
            <a:picLocks noChangeAspect="1"/>
          </p:cNvPicPr>
          <p:nvPr/>
        </p:nvPicPr>
        <p:blipFill>
          <a:blip r:embed="rId3"/>
          <a:stretch>
            <a:fillRect/>
          </a:stretch>
        </p:blipFill>
        <p:spPr>
          <a:xfrm>
            <a:off x="0" y="1144387"/>
            <a:ext cx="3911600" cy="5610999"/>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4C4E4EA-A4F2-418C-9B35-888F6B63645C}"/>
                  </a:ext>
                </a:extLst>
              </p:cNvPr>
              <p:cNvSpPr/>
              <p:nvPr/>
            </p:nvSpPr>
            <p:spPr>
              <a:xfrm>
                <a:off x="3911600" y="2512009"/>
                <a:ext cx="5059016" cy="3944413"/>
              </a:xfrm>
              <a:prstGeom prst="rect">
                <a:avLst/>
              </a:prstGeom>
            </p:spPr>
            <p:txBody>
              <a:bodyPr wrap="square">
                <a:spAutoFit/>
              </a:bodyPr>
              <a:lstStyle/>
              <a:p>
                <a:pPr>
                  <a:lnSpc>
                    <a:spcPct val="150000"/>
                  </a:lnSpc>
                </a:pPr>
                <a:r>
                  <a:rPr lang="en-US" altLang="zh-CN" sz="1400" b="1" dirty="0">
                    <a:solidFill>
                      <a:srgbClr val="FF0000"/>
                    </a:solidFill>
                  </a:rPr>
                  <a:t>Step1</a:t>
                </a:r>
                <a:r>
                  <a:rPr lang="zh-CN" altLang="en-US" sz="1400" b="1" dirty="0"/>
                  <a:t>：初始化状态转移模型</a:t>
                </a:r>
                <a:r>
                  <a:rPr lang="en-US" altLang="zh-CN" sz="1400" b="1" dirty="0"/>
                  <a:t>A</a:t>
                </a:r>
                <a:r>
                  <a:rPr lang="zh-CN" altLang="en-US" sz="1400" b="1" dirty="0"/>
                  <a:t>和奖励预测模型</a:t>
                </a:r>
                <a:r>
                  <a:rPr lang="en-US" altLang="zh-CN" sz="1400" b="1" dirty="0"/>
                  <a:t>B</a:t>
                </a:r>
                <a:r>
                  <a:rPr lang="zh-CN" altLang="en-US" sz="1400" b="1" dirty="0"/>
                  <a:t>，清除永久性记忆值函数</a:t>
                </a:r>
                <a:r>
                  <a:rPr lang="en-US" altLang="zh-CN" sz="1400" b="1" dirty="0"/>
                  <a:t>(</a:t>
                </a:r>
                <a:r>
                  <a:rPr lang="zh-CN" altLang="en-US" sz="1400" b="1" dirty="0"/>
                  <a:t>本质上是</a:t>
                </a:r>
                <a14:m>
                  <m:oMath xmlns:m="http://schemas.openxmlformats.org/officeDocument/2006/math">
                    <m:r>
                      <a:rPr lang="pt-BR" altLang="zh-CN" sz="1400" i="1" dirty="0" smtClean="0">
                        <a:solidFill>
                          <a:schemeClr val="tx1"/>
                        </a:solidFill>
                        <a:latin typeface="Cambria Math" panose="02040503050406030204" pitchFamily="18" charset="0"/>
                      </a:rPr>
                      <m:t>𝜃</m:t>
                    </m:r>
                  </m:oMath>
                </a14:m>
                <a:r>
                  <a:rPr lang="en-US" altLang="zh-CN" sz="1400" b="1" dirty="0"/>
                  <a:t>)</a:t>
                </a:r>
                <a:endParaRPr lang="zh-CN" altLang="en-US" sz="1400" b="1" dirty="0"/>
              </a:p>
              <a:p>
                <a:pPr>
                  <a:lnSpc>
                    <a:spcPct val="150000"/>
                  </a:lnSpc>
                </a:pPr>
                <a:r>
                  <a:rPr lang="en-US" altLang="zh-CN" sz="1400" b="1" dirty="0">
                    <a:solidFill>
                      <a:srgbClr val="FF0000"/>
                    </a:solidFill>
                  </a:rPr>
                  <a:t>Step2</a:t>
                </a:r>
                <a:r>
                  <a:rPr lang="zh-CN" altLang="en-US" sz="1400" b="1" dirty="0">
                    <a:solidFill>
                      <a:srgbClr val="FF0000"/>
                    </a:solidFill>
                  </a:rPr>
                  <a:t>：</a:t>
                </a:r>
                <a:r>
                  <a:rPr lang="zh-CN" altLang="en-US" sz="1400" b="1" dirty="0"/>
                  <a:t>每个</a:t>
                </a:r>
                <a:r>
                  <a:rPr lang="en-US" altLang="zh-CN" sz="1400" b="1" dirty="0"/>
                  <a:t>episode </a:t>
                </a:r>
                <a:r>
                  <a:rPr lang="zh-CN" altLang="en-US" sz="1400" b="1" dirty="0"/>
                  <a:t>，都从固定的初始</a:t>
                </a:r>
                <a14:m>
                  <m:oMath xmlns:m="http://schemas.openxmlformats.org/officeDocument/2006/math">
                    <m:sSub>
                      <m:sSubPr>
                        <m:ctrlPr>
                          <a:rPr lang="en-US" altLang="zh-CN" sz="1400" b="1" i="1" dirty="0">
                            <a:latin typeface="Cambria Math" panose="02040503050406030204" pitchFamily="18" charset="0"/>
                          </a:rPr>
                        </m:ctrlPr>
                      </m:sSubPr>
                      <m:e>
                        <m:r>
                          <a:rPr lang="en-US" altLang="zh-CN" sz="1400" b="1" i="1" dirty="0">
                            <a:latin typeface="Cambria Math" panose="02040503050406030204" pitchFamily="18" charset="0"/>
                          </a:rPr>
                          <m:t>𝑺</m:t>
                        </m:r>
                      </m:e>
                      <m:sub>
                        <m:r>
                          <a:rPr lang="en-US" altLang="zh-CN" sz="1400" b="1" i="1" dirty="0" smtClean="0">
                            <a:latin typeface="Cambria Math" panose="02040503050406030204" pitchFamily="18" charset="0"/>
                          </a:rPr>
                          <m:t>𝟎</m:t>
                        </m:r>
                      </m:sub>
                    </m:sSub>
                  </m:oMath>
                </a14:m>
                <a:r>
                  <a:rPr lang="zh-CN" altLang="en-US" sz="1400" b="1" dirty="0"/>
                  <a:t>开始，并且清除瞬时记忆</a:t>
                </a:r>
                <a14:m>
                  <m:oMath xmlns:m="http://schemas.openxmlformats.org/officeDocument/2006/math">
                    <m:acc>
                      <m:accPr>
                        <m:chr m:val="̅"/>
                        <m:ctrlPr>
                          <a:rPr lang="el-GR" altLang="zh-CN" sz="1400" b="1" i="1" dirty="0" smtClean="0">
                            <a:latin typeface="Cambria Math" panose="02040503050406030204" pitchFamily="18" charset="0"/>
                          </a:rPr>
                        </m:ctrlPr>
                      </m:accPr>
                      <m:e>
                        <m:r>
                          <a:rPr lang="el-GR" altLang="zh-CN" sz="1400" b="1" i="1" dirty="0">
                            <a:latin typeface="Cambria Math" panose="02040503050406030204" pitchFamily="18" charset="0"/>
                          </a:rPr>
                          <m:t>𝜽</m:t>
                        </m:r>
                      </m:e>
                    </m:acc>
                  </m:oMath>
                </a14:m>
                <a:r>
                  <a:rPr lang="zh-CN" altLang="en-US" sz="1400" b="1" dirty="0"/>
                  <a:t>和效用迹</a:t>
                </a:r>
                <a14:m>
                  <m:oMath xmlns:m="http://schemas.openxmlformats.org/officeDocument/2006/math">
                    <m:r>
                      <m:rPr>
                        <m:sty m:val="p"/>
                      </m:rPr>
                      <a:rPr lang="en-US" altLang="zh-CN" sz="1400" b="1" i="1" dirty="0">
                        <a:latin typeface="Cambria Math" panose="02040503050406030204" pitchFamily="18" charset="0"/>
                      </a:rPr>
                      <m:t>z</m:t>
                    </m:r>
                  </m:oMath>
                </a14:m>
                <a:endParaRPr lang="en-US" altLang="zh-CN" sz="1400" b="1" dirty="0">
                  <a:solidFill>
                    <a:srgbClr val="FF0000"/>
                  </a:solidFill>
                </a:endParaRPr>
              </a:p>
              <a:p>
                <a:pPr>
                  <a:lnSpc>
                    <a:spcPct val="150000"/>
                  </a:lnSpc>
                </a:pPr>
                <a:r>
                  <a:rPr lang="en-US" altLang="zh-CN" sz="1400" b="1" dirty="0">
                    <a:solidFill>
                      <a:srgbClr val="FF0000"/>
                    </a:solidFill>
                  </a:rPr>
                  <a:t>Step3</a:t>
                </a:r>
                <a:r>
                  <a:rPr lang="zh-CN" altLang="en-US" sz="1400" b="1" dirty="0">
                    <a:solidFill>
                      <a:srgbClr val="FF0000"/>
                    </a:solidFill>
                  </a:rPr>
                  <a:t>：</a:t>
                </a:r>
                <a:r>
                  <a:rPr lang="zh-CN" altLang="en-US" sz="1400" b="1" dirty="0"/>
                  <a:t>对每个</a:t>
                </a:r>
                <a:r>
                  <a:rPr lang="en-US" altLang="zh-CN" sz="1400" b="1" dirty="0"/>
                  <a:t>episode</a:t>
                </a:r>
                <a:r>
                  <a:rPr lang="zh-CN" altLang="en-US" sz="1400" b="1" dirty="0"/>
                  <a:t>的初始状态，执行一次模拟，即用当前的模型进行不断迭代更新来瞬时记忆</a:t>
                </a:r>
                <a14:m>
                  <m:oMath xmlns:m="http://schemas.openxmlformats.org/officeDocument/2006/math">
                    <m:acc>
                      <m:accPr>
                        <m:chr m:val="̅"/>
                        <m:ctrlPr>
                          <a:rPr lang="el-GR" altLang="zh-CN" sz="1400" b="1" i="1" dirty="0">
                            <a:latin typeface="Cambria Math" panose="02040503050406030204" pitchFamily="18" charset="0"/>
                          </a:rPr>
                        </m:ctrlPr>
                      </m:accPr>
                      <m:e>
                        <m:r>
                          <a:rPr lang="el-GR" altLang="zh-CN" sz="1400" b="1" i="1" dirty="0">
                            <a:latin typeface="Cambria Math" panose="02040503050406030204" pitchFamily="18" charset="0"/>
                          </a:rPr>
                          <m:t>𝜽</m:t>
                        </m:r>
                      </m:e>
                    </m:acc>
                  </m:oMath>
                </a14:m>
                <a:r>
                  <a:rPr lang="zh-CN" altLang="en-US" sz="1400" b="1" dirty="0"/>
                  <a:t>，最后选择一个动作</a:t>
                </a:r>
                <a:r>
                  <a:rPr lang="en-US" altLang="zh-CN" sz="1400" b="1" dirty="0"/>
                  <a:t>a</a:t>
                </a:r>
                <a:endParaRPr lang="zh-CN" altLang="en-US" sz="1400" b="1" dirty="0"/>
              </a:p>
              <a:p>
                <a:pPr>
                  <a:lnSpc>
                    <a:spcPct val="150000"/>
                  </a:lnSpc>
                </a:pPr>
                <a:r>
                  <a:rPr lang="en-US" altLang="zh-CN" sz="1400" b="1" dirty="0">
                    <a:solidFill>
                      <a:srgbClr val="FF0000"/>
                    </a:solidFill>
                  </a:rPr>
                  <a:t>Step4</a:t>
                </a:r>
                <a:r>
                  <a:rPr lang="zh-CN" altLang="en-US" sz="1400" b="1" dirty="0">
                    <a:solidFill>
                      <a:srgbClr val="FF0000"/>
                    </a:solidFill>
                  </a:rPr>
                  <a:t>：</a:t>
                </a:r>
                <a:r>
                  <a:rPr lang="zh-CN" altLang="en-US" sz="1400" b="1" dirty="0"/>
                  <a:t>在真实环境中执行动作</a:t>
                </a:r>
                <a:r>
                  <a:rPr lang="en-US" altLang="zh-CN" sz="1400" b="1" dirty="0"/>
                  <a:t>a</a:t>
                </a:r>
                <a:r>
                  <a:rPr lang="zh-CN" altLang="en-US" sz="1400" b="1" dirty="0"/>
                  <a:t>后得到奖励</a:t>
                </a:r>
                <a:r>
                  <a:rPr lang="en-US" altLang="zh-CN" sz="1400" b="1" dirty="0"/>
                  <a:t>r</a:t>
                </a:r>
                <a:r>
                  <a:rPr lang="zh-CN" altLang="en-US" sz="1400" b="1" dirty="0"/>
                  <a:t>和新状态</a:t>
                </a:r>
                <a:r>
                  <a:rPr lang="en-US" altLang="zh-CN" sz="1400" b="1" dirty="0"/>
                  <a:t>s’</a:t>
                </a:r>
                <a:r>
                  <a:rPr lang="zh-CN" altLang="en-US" sz="1400" b="1" dirty="0"/>
                  <a:t>，再利用新状态</a:t>
                </a:r>
                <a:r>
                  <a:rPr lang="en-US" altLang="zh-CN" sz="1400" b="1" dirty="0"/>
                  <a:t>s’</a:t>
                </a:r>
                <a:r>
                  <a:rPr lang="zh-CN" altLang="en-US" sz="1400" b="1" dirty="0"/>
                  <a:t>，动作</a:t>
                </a:r>
                <a:r>
                  <a:rPr lang="en-US" altLang="zh-CN" sz="1400" b="1" dirty="0"/>
                  <a:t>a</a:t>
                </a:r>
                <a:r>
                  <a:rPr lang="zh-CN" altLang="en-US" sz="1400" b="1" dirty="0"/>
                  <a:t>和</a:t>
                </a:r>
                <a:r>
                  <a:rPr lang="en-US" altLang="zh-CN" sz="1400" b="1" dirty="0"/>
                  <a:t>r</a:t>
                </a:r>
                <a:r>
                  <a:rPr lang="zh-CN" altLang="en-US" sz="1400" b="1" dirty="0"/>
                  <a:t>更新模型</a:t>
                </a:r>
                <a:r>
                  <a:rPr lang="en-US" altLang="zh-CN" sz="1400" b="1" dirty="0"/>
                  <a:t>(</a:t>
                </a:r>
                <a:r>
                  <a:rPr lang="zh-CN" altLang="en-US" sz="1400" b="1" dirty="0"/>
                  <a:t>完成对模型的拟合</a:t>
                </a:r>
                <a:r>
                  <a:rPr lang="en-US" altLang="zh-CN" sz="1400" b="1" dirty="0"/>
                  <a:t>)</a:t>
                </a:r>
                <a:endParaRPr lang="zh-CN" altLang="en-US" sz="1400" b="1" dirty="0"/>
              </a:p>
              <a:p>
                <a:pPr>
                  <a:lnSpc>
                    <a:spcPct val="150000"/>
                  </a:lnSpc>
                </a:pPr>
                <a:r>
                  <a:rPr lang="en-US" altLang="zh-CN" sz="1400" b="1" dirty="0">
                    <a:solidFill>
                      <a:srgbClr val="FF0000"/>
                    </a:solidFill>
                  </a:rPr>
                  <a:t>Step5</a:t>
                </a:r>
                <a:r>
                  <a:rPr lang="zh-CN" altLang="en-US" sz="1400" b="1" dirty="0">
                    <a:solidFill>
                      <a:srgbClr val="FF0000"/>
                    </a:solidFill>
                  </a:rPr>
                  <a:t>：</a:t>
                </a:r>
                <a:r>
                  <a:rPr lang="zh-CN" altLang="en-US" sz="1400" b="1" dirty="0"/>
                  <a:t>利用新模型再从</a:t>
                </a:r>
                <a:r>
                  <a:rPr lang="en-US" altLang="zh-CN" sz="1400" b="1" dirty="0"/>
                  <a:t>s’</a:t>
                </a:r>
                <a:r>
                  <a:rPr lang="zh-CN" altLang="en-US" sz="1400" b="1" dirty="0"/>
                  <a:t>状态开始进行模拟：</a:t>
                </a:r>
                <a:endParaRPr lang="en-US" altLang="zh-CN" sz="1400" b="1" dirty="0"/>
              </a:p>
              <a:p>
                <a:pPr>
                  <a:lnSpc>
                    <a:spcPct val="150000"/>
                  </a:lnSpc>
                </a:pPr>
                <a:r>
                  <a:rPr lang="zh-CN" altLang="en-US" sz="1400" b="1" dirty="0"/>
                  <a:t>更新值函数</a:t>
                </a:r>
                <a:r>
                  <a:rPr lang="en-US" altLang="zh-CN" sz="1400" b="1" dirty="0"/>
                  <a:t>–&gt;</a:t>
                </a:r>
                <a:r>
                  <a:rPr lang="zh-CN" altLang="en-US" sz="1400" b="1" dirty="0"/>
                  <a:t>选择下一步</a:t>
                </a:r>
                <a:r>
                  <a:rPr lang="en-US" altLang="zh-CN" sz="1400" b="1" dirty="0"/>
                  <a:t>a’–&gt;</a:t>
                </a:r>
                <a:r>
                  <a:rPr lang="zh-CN" altLang="en-US" sz="1400" b="1" dirty="0"/>
                  <a:t>计算永久记忆的值函数</a:t>
                </a:r>
                <a:r>
                  <a:rPr lang="en-US" altLang="zh-CN" sz="1400" b="1" dirty="0"/>
                  <a:t>TD–&gt;</a:t>
                </a:r>
                <a:r>
                  <a:rPr lang="zh-CN" altLang="en-US" sz="1400" b="1" dirty="0"/>
                  <a:t>更新永久记忆值函数参数</a:t>
                </a:r>
                <a:r>
                  <a:rPr lang="el-GR" altLang="zh-CN" sz="1400" b="1" dirty="0"/>
                  <a:t>θ</a:t>
                </a:r>
                <a:r>
                  <a:rPr lang="zh-CN" altLang="en-US" sz="1400" b="1" dirty="0"/>
                  <a:t>和效用迹</a:t>
                </a:r>
                <a:r>
                  <a:rPr lang="en-US" altLang="zh-CN" sz="1400" b="1" dirty="0"/>
                  <a:t>z</a:t>
                </a:r>
                <a:endParaRPr lang="zh-CN" altLang="en-US" sz="1400" b="1" dirty="0"/>
              </a:p>
              <a:p>
                <a:pPr>
                  <a:lnSpc>
                    <a:spcPct val="150000"/>
                  </a:lnSpc>
                </a:pPr>
                <a:r>
                  <a:rPr lang="en-US" altLang="zh-CN" sz="1400" b="1" dirty="0">
                    <a:solidFill>
                      <a:srgbClr val="FF0000"/>
                    </a:solidFill>
                  </a:rPr>
                  <a:t>Step6</a:t>
                </a:r>
                <a:r>
                  <a:rPr lang="zh-CN" altLang="en-US" sz="1400" b="1" dirty="0">
                    <a:solidFill>
                      <a:srgbClr val="FF0000"/>
                    </a:solidFill>
                  </a:rPr>
                  <a:t>：</a:t>
                </a:r>
                <a:r>
                  <a:rPr lang="en-US" altLang="zh-CN" sz="1400" b="1" dirty="0"/>
                  <a:t>s=s’</a:t>
                </a:r>
                <a:r>
                  <a:rPr lang="zh-CN" altLang="en-US" sz="1400" b="1" dirty="0"/>
                  <a:t>，</a:t>
                </a:r>
                <a:r>
                  <a:rPr lang="en-US" altLang="zh-CN" sz="1400" b="1" dirty="0"/>
                  <a:t>a=a’</a:t>
                </a:r>
                <a:r>
                  <a:rPr lang="zh-CN" altLang="en-US" sz="1400" b="1" dirty="0"/>
                  <a:t>，继续循环</a:t>
                </a:r>
              </a:p>
            </p:txBody>
          </p:sp>
        </mc:Choice>
        <mc:Fallback xmlns="">
          <p:sp>
            <p:nvSpPr>
              <p:cNvPr id="10" name="矩形 9">
                <a:extLst>
                  <a:ext uri="{FF2B5EF4-FFF2-40B4-BE49-F238E27FC236}">
                    <a16:creationId xmlns:a16="http://schemas.microsoft.com/office/drawing/2014/main" id="{84C4E4EA-A4F2-418C-9B35-888F6B63645C}"/>
                  </a:ext>
                </a:extLst>
              </p:cNvPr>
              <p:cNvSpPr>
                <a:spLocks noRot="1" noChangeAspect="1" noMove="1" noResize="1" noEditPoints="1" noAdjustHandles="1" noChangeArrowheads="1" noChangeShapeType="1" noTextEdit="1"/>
              </p:cNvSpPr>
              <p:nvPr/>
            </p:nvSpPr>
            <p:spPr>
              <a:xfrm>
                <a:off x="3911600" y="2512009"/>
                <a:ext cx="5059016" cy="3944413"/>
              </a:xfrm>
              <a:prstGeom prst="rect">
                <a:avLst/>
              </a:prstGeom>
              <a:blipFill>
                <a:blip r:embed="rId4"/>
                <a:stretch>
                  <a:fillRect l="-361" r="-361" b="-773"/>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37019E5A-F8C2-4475-8E9C-05B68AF443C8}"/>
              </a:ext>
            </a:extLst>
          </p:cNvPr>
          <p:cNvGrpSpPr/>
          <p:nvPr/>
        </p:nvGrpSpPr>
        <p:grpSpPr>
          <a:xfrm>
            <a:off x="3985593" y="1539896"/>
            <a:ext cx="4362541" cy="1050525"/>
            <a:chOff x="3985593" y="1659400"/>
            <a:chExt cx="4362541" cy="1050525"/>
          </a:xfrm>
        </p:grpSpPr>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B45BE80-1743-47BC-BC73-CB561B0780B6}"/>
                    </a:ext>
                  </a:extLst>
                </p:cNvPr>
                <p:cNvSpPr/>
                <p:nvPr/>
              </p:nvSpPr>
              <p:spPr>
                <a:xfrm>
                  <a:off x="3985593" y="1825324"/>
                  <a:ext cx="4362541" cy="884601"/>
                </a:xfrm>
                <a:prstGeom prst="rect">
                  <a:avLst/>
                </a:prstGeom>
              </p:spPr>
              <p:txBody>
                <a:bodyPr wrap="none">
                  <a:spAutoFit/>
                </a:bodyPr>
                <a:lstStyle/>
                <a:p>
                  <a:pPr>
                    <a:lnSpc>
                      <a:spcPct val="150000"/>
                    </a:lnSpc>
                  </a:pPr>
                  <a14:m>
                    <m:oMath xmlns:m="http://schemas.openxmlformats.org/officeDocument/2006/math">
                      <m:acc>
                        <m:accPr>
                          <m:chr m:val="̅"/>
                          <m:ctrlPr>
                            <a:rPr lang="pt-BR" altLang="zh-CN" i="1" dirty="0" smtClean="0">
                              <a:latin typeface="Cambria Math" panose="02040503050406030204" pitchFamily="18" charset="0"/>
                            </a:rPr>
                          </m:ctrlPr>
                        </m:accPr>
                        <m:e>
                          <m:r>
                            <a:rPr lang="pt-BR" altLang="zh-CN" i="1" dirty="0">
                              <a:latin typeface="Cambria Math" panose="02040503050406030204" pitchFamily="18" charset="0"/>
                            </a:rPr>
                            <m:t>𝑄</m:t>
                          </m:r>
                        </m:e>
                      </m:acc>
                    </m:oMath>
                  </a14:m>
                  <a:r>
                    <a:rPr lang="pt-BR" altLang="zh-CN" dirty="0"/>
                    <a:t> </a:t>
                  </a:r>
                  <a14:m>
                    <m:oMath xmlns:m="http://schemas.openxmlformats.org/officeDocument/2006/math">
                      <m:d>
                        <m:dPr>
                          <m:ctrlPr>
                            <a:rPr lang="pt-BR" altLang="zh-CN" i="1" dirty="0">
                              <a:latin typeface="Cambria Math" panose="02040503050406030204" pitchFamily="18" charset="0"/>
                            </a:rPr>
                          </m:ctrlPr>
                        </m:dPr>
                        <m:e>
                          <m:r>
                            <a:rPr lang="pt-BR" altLang="zh-CN" i="1" dirty="0">
                              <a:latin typeface="Cambria Math" panose="02040503050406030204" pitchFamily="18" charset="0"/>
                            </a:rPr>
                            <m:t>𝑆</m:t>
                          </m:r>
                          <m:r>
                            <a:rPr lang="pt-BR" altLang="zh-CN" i="1" dirty="0">
                              <a:latin typeface="Cambria Math" panose="02040503050406030204" pitchFamily="18" charset="0"/>
                            </a:rPr>
                            <m:t>,</m:t>
                          </m:r>
                          <m:r>
                            <a:rPr lang="pt-BR" altLang="zh-CN" i="1" dirty="0">
                              <a:latin typeface="Cambria Math" panose="02040503050406030204" pitchFamily="18" charset="0"/>
                            </a:rPr>
                            <m:t>𝐴</m:t>
                          </m:r>
                        </m:e>
                      </m:d>
                      <m:r>
                        <a:rPr lang="pt-BR" altLang="zh-CN" i="1" dirty="0">
                          <a:latin typeface="Cambria Math" panose="02040503050406030204" pitchFamily="18" charset="0"/>
                        </a:rPr>
                        <m:t>=</m:t>
                      </m:r>
                      <m:sSup>
                        <m:sSupPr>
                          <m:ctrlPr>
                            <a:rPr lang="pt-BR" altLang="zh-CN" i="1" dirty="0" smtClean="0">
                              <a:solidFill>
                                <a:srgbClr val="FF0000"/>
                              </a:solidFill>
                              <a:latin typeface="Cambria Math" panose="02040503050406030204" pitchFamily="18" charset="0"/>
                            </a:rPr>
                          </m:ctrlPr>
                        </m:sSupPr>
                        <m:e>
                          <m:r>
                            <a:rPr lang="pt-BR" altLang="zh-CN" i="1" dirty="0">
                              <a:solidFill>
                                <a:srgbClr val="FF0000"/>
                              </a:solidFill>
                              <a:latin typeface="Cambria Math" panose="02040503050406030204" pitchFamily="18" charset="0"/>
                            </a:rPr>
                            <m:t>𝜙</m:t>
                          </m:r>
                          <m:d>
                            <m:dPr>
                              <m:ctrlPr>
                                <a:rPr lang="pt-BR" altLang="zh-CN" i="1" dirty="0">
                                  <a:solidFill>
                                    <a:srgbClr val="FF0000"/>
                                  </a:solidFill>
                                  <a:latin typeface="Cambria Math" panose="02040503050406030204" pitchFamily="18" charset="0"/>
                                </a:rPr>
                              </m:ctrlPr>
                            </m:dPr>
                            <m:e>
                              <m:r>
                                <a:rPr lang="pt-BR" altLang="zh-CN" i="1" dirty="0">
                                  <a:solidFill>
                                    <a:srgbClr val="FF0000"/>
                                  </a:solidFill>
                                  <a:latin typeface="Cambria Math" panose="02040503050406030204" pitchFamily="18" charset="0"/>
                                </a:rPr>
                                <m:t>𝑆</m:t>
                              </m:r>
                              <m:r>
                                <a:rPr lang="pt-BR" altLang="zh-CN" i="1" dirty="0">
                                  <a:solidFill>
                                    <a:srgbClr val="FF0000"/>
                                  </a:solidFill>
                                  <a:latin typeface="Cambria Math" panose="02040503050406030204" pitchFamily="18" charset="0"/>
                                </a:rPr>
                                <m:t>,</m:t>
                              </m:r>
                              <m:r>
                                <a:rPr lang="pt-BR" altLang="zh-CN" i="1" dirty="0">
                                  <a:solidFill>
                                    <a:srgbClr val="FF0000"/>
                                  </a:solidFill>
                                  <a:latin typeface="Cambria Math" panose="02040503050406030204" pitchFamily="18" charset="0"/>
                                </a:rPr>
                                <m:t>𝐴</m:t>
                              </m:r>
                            </m:e>
                          </m:d>
                        </m:e>
                        <m:sup>
                          <m:r>
                            <a:rPr lang="en-US" altLang="zh-CN" i="1" dirty="0">
                              <a:solidFill>
                                <a:srgbClr val="FF0000"/>
                              </a:solidFill>
                              <a:latin typeface="Cambria Math" panose="02040503050406030204" pitchFamily="18" charset="0"/>
                            </a:rPr>
                            <m:t>𝑇</m:t>
                          </m:r>
                        </m:sup>
                      </m:sSup>
                      <m:r>
                        <a:rPr lang="pt-BR" altLang="zh-CN" i="1" dirty="0">
                          <a:solidFill>
                            <a:srgbClr val="FF0000"/>
                          </a:solidFill>
                          <a:latin typeface="Cambria Math" panose="02040503050406030204" pitchFamily="18" charset="0"/>
                        </a:rPr>
                        <m:t>𝜃</m:t>
                      </m:r>
                      <m:r>
                        <a:rPr lang="en-US" altLang="zh-CN" b="1" dirty="0">
                          <a:latin typeface="Cambria Math" panose="02040503050406030204" pitchFamily="18" charset="0"/>
                        </a:rPr>
                        <m:t>+</m:t>
                      </m:r>
                      <m:sSup>
                        <m:sSupPr>
                          <m:ctrlPr>
                            <a:rPr lang="pt-BR" altLang="zh-CN" i="1" dirty="0" smtClean="0">
                              <a:solidFill>
                                <a:schemeClr val="accent2"/>
                              </a:solidFill>
                              <a:latin typeface="Cambria Math" panose="02040503050406030204" pitchFamily="18" charset="0"/>
                            </a:rPr>
                          </m:ctrlPr>
                        </m:sSupPr>
                        <m:e>
                          <m:acc>
                            <m:accPr>
                              <m:chr m:val="̅"/>
                              <m:ctrlPr>
                                <a:rPr lang="pt-BR" altLang="zh-CN" i="1" dirty="0">
                                  <a:solidFill>
                                    <a:schemeClr val="accent2"/>
                                  </a:solidFill>
                                  <a:latin typeface="Cambria Math" panose="02040503050406030204" pitchFamily="18" charset="0"/>
                                </a:rPr>
                              </m:ctrlPr>
                            </m:accPr>
                            <m:e>
                              <m:r>
                                <a:rPr lang="pt-BR" altLang="zh-CN" i="1" dirty="0">
                                  <a:solidFill>
                                    <a:schemeClr val="accent2"/>
                                  </a:solidFill>
                                  <a:latin typeface="Cambria Math" panose="02040503050406030204" pitchFamily="18" charset="0"/>
                                </a:rPr>
                                <m:t>𝜙</m:t>
                              </m:r>
                            </m:e>
                          </m:acc>
                          <m:r>
                            <a:rPr lang="pt-BR" altLang="zh-CN" i="1" dirty="0">
                              <a:solidFill>
                                <a:schemeClr val="accent2"/>
                              </a:solidFill>
                              <a:latin typeface="Cambria Math" panose="02040503050406030204" pitchFamily="18" charset="0"/>
                            </a:rPr>
                            <m:t>(</m:t>
                          </m:r>
                          <m:r>
                            <a:rPr lang="pt-BR" altLang="zh-CN" i="1" dirty="0">
                              <a:solidFill>
                                <a:schemeClr val="accent2"/>
                              </a:solidFill>
                              <a:latin typeface="Cambria Math" panose="02040503050406030204" pitchFamily="18" charset="0"/>
                            </a:rPr>
                            <m:t>𝑆</m:t>
                          </m:r>
                          <m:r>
                            <a:rPr lang="pt-BR" altLang="zh-CN" i="1" dirty="0">
                              <a:solidFill>
                                <a:schemeClr val="accent2"/>
                              </a:solidFill>
                              <a:latin typeface="Cambria Math" panose="02040503050406030204" pitchFamily="18" charset="0"/>
                            </a:rPr>
                            <m:t>,</m:t>
                          </m:r>
                          <m:r>
                            <a:rPr lang="pt-BR" altLang="zh-CN" i="1" dirty="0">
                              <a:solidFill>
                                <a:schemeClr val="accent2"/>
                              </a:solidFill>
                              <a:latin typeface="Cambria Math" panose="02040503050406030204" pitchFamily="18" charset="0"/>
                            </a:rPr>
                            <m:t>𝐴</m:t>
                          </m:r>
                          <m:r>
                            <a:rPr lang="pt-BR" altLang="zh-CN" i="1" dirty="0">
                              <a:solidFill>
                                <a:schemeClr val="accent2"/>
                              </a:solidFill>
                              <a:latin typeface="Cambria Math" panose="02040503050406030204" pitchFamily="18" charset="0"/>
                            </a:rPr>
                            <m:t>)</m:t>
                          </m:r>
                        </m:e>
                        <m:sup>
                          <m:r>
                            <a:rPr lang="en-US" altLang="zh-CN" i="1" dirty="0">
                              <a:solidFill>
                                <a:schemeClr val="accent2"/>
                              </a:solidFill>
                              <a:latin typeface="Cambria Math" panose="02040503050406030204" pitchFamily="18" charset="0"/>
                            </a:rPr>
                            <m:t>𝑇</m:t>
                          </m:r>
                        </m:sup>
                      </m:sSup>
                      <m:acc>
                        <m:accPr>
                          <m:chr m:val="̅"/>
                          <m:ctrlPr>
                            <a:rPr lang="pt-BR" altLang="zh-CN" i="1" dirty="0">
                              <a:solidFill>
                                <a:schemeClr val="accent2"/>
                              </a:solidFill>
                              <a:latin typeface="Cambria Math" panose="02040503050406030204" pitchFamily="18" charset="0"/>
                            </a:rPr>
                          </m:ctrlPr>
                        </m:accPr>
                        <m:e>
                          <m:r>
                            <a:rPr lang="pt-BR" altLang="zh-CN" i="1" dirty="0">
                              <a:solidFill>
                                <a:schemeClr val="accent2"/>
                              </a:solidFill>
                              <a:latin typeface="Cambria Math" panose="02040503050406030204" pitchFamily="18" charset="0"/>
                            </a:rPr>
                            <m:t>𝜃</m:t>
                          </m:r>
                        </m:e>
                      </m:acc>
                    </m:oMath>
                  </a14:m>
                  <a:endParaRPr lang="en-US" altLang="zh-CN" dirty="0"/>
                </a:p>
                <a:p>
                  <a:pPr>
                    <a:lnSpc>
                      <a:spcPct val="150000"/>
                    </a:lnSpc>
                  </a:pPr>
                  <a:r>
                    <a:rPr lang="zh-CN" altLang="en-US" dirty="0"/>
                    <a:t>其中</a:t>
                  </a:r>
                  <a14:m>
                    <m:oMath xmlns:m="http://schemas.openxmlformats.org/officeDocument/2006/math">
                      <m:r>
                        <a:rPr lang="pt-BR" altLang="zh-CN" i="1" dirty="0">
                          <a:latin typeface="Cambria Math" panose="02040503050406030204" pitchFamily="18" charset="0"/>
                        </a:rPr>
                        <m:t>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dirty="0"/>
                    <a:t>是关于状态和动作的特征向量</a:t>
                  </a:r>
                </a:p>
              </p:txBody>
            </p:sp>
          </mc:Choice>
          <mc:Fallback xmlns="">
            <p:sp>
              <p:nvSpPr>
                <p:cNvPr id="11" name="矩形 10">
                  <a:extLst>
                    <a:ext uri="{FF2B5EF4-FFF2-40B4-BE49-F238E27FC236}">
                      <a16:creationId xmlns:a16="http://schemas.microsoft.com/office/drawing/2014/main" id="{BB45BE80-1743-47BC-BC73-CB561B0780B6}"/>
                    </a:ext>
                  </a:extLst>
                </p:cNvPr>
                <p:cNvSpPr>
                  <a:spLocks noRot="1" noChangeAspect="1" noMove="1" noResize="1" noEditPoints="1" noAdjustHandles="1" noChangeArrowheads="1" noChangeShapeType="1" noTextEdit="1"/>
                </p:cNvSpPr>
                <p:nvPr/>
              </p:nvSpPr>
              <p:spPr>
                <a:xfrm>
                  <a:off x="3985593" y="1825324"/>
                  <a:ext cx="4362541" cy="884601"/>
                </a:xfrm>
                <a:prstGeom prst="rect">
                  <a:avLst/>
                </a:prstGeom>
                <a:blipFill>
                  <a:blip r:embed="rId5"/>
                  <a:stretch>
                    <a:fillRect l="-1259" r="-559"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5F85D29-9A51-4B3F-A534-FF0444E763FB}"/>
                    </a:ext>
                  </a:extLst>
                </p:cNvPr>
                <p:cNvSpPr/>
                <p:nvPr/>
              </p:nvSpPr>
              <p:spPr>
                <a:xfrm>
                  <a:off x="5067686" y="1659400"/>
                  <a:ext cx="80210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0" dirty="0" smtClean="0">
                            <a:solidFill>
                              <a:srgbClr val="FF0000"/>
                            </a:solidFill>
                            <a:latin typeface="Cambria Math" panose="02040503050406030204" pitchFamily="18" charset="0"/>
                          </a:rPr>
                          <m:t>永久记忆</m:t>
                        </m:r>
                        <m:r>
                          <a:rPr lang="en-US" altLang="zh-CN" b="1" i="0" dirty="0" smtClean="0">
                            <a:solidFill>
                              <a:srgbClr val="FF0000"/>
                            </a:solidFill>
                            <a:latin typeface="Cambria Math" panose="02040503050406030204" pitchFamily="18" charset="0"/>
                          </a:rPr>
                          <m:t>𝐐</m:t>
                        </m:r>
                      </m:oMath>
                    </m:oMathPara>
                  </a14:m>
                  <a:endParaRPr lang="zh-CN" altLang="en-US" b="1" dirty="0">
                    <a:solidFill>
                      <a:srgbClr val="FF0000"/>
                    </a:solidFill>
                  </a:endParaRPr>
                </a:p>
              </p:txBody>
            </p:sp>
          </mc:Choice>
          <mc:Fallback xmlns="">
            <p:sp>
              <p:nvSpPr>
                <p:cNvPr id="13" name="矩形 12">
                  <a:extLst>
                    <a:ext uri="{FF2B5EF4-FFF2-40B4-BE49-F238E27FC236}">
                      <a16:creationId xmlns:a16="http://schemas.microsoft.com/office/drawing/2014/main" id="{45F85D29-9A51-4B3F-A534-FF0444E763FB}"/>
                    </a:ext>
                  </a:extLst>
                </p:cNvPr>
                <p:cNvSpPr>
                  <a:spLocks noRot="1" noChangeAspect="1" noMove="1" noResize="1" noEditPoints="1" noAdjustHandles="1" noChangeArrowheads="1" noChangeShapeType="1" noTextEdit="1"/>
                </p:cNvSpPr>
                <p:nvPr/>
              </p:nvSpPr>
              <p:spPr>
                <a:xfrm>
                  <a:off x="5067686" y="1659400"/>
                  <a:ext cx="802109" cy="369332"/>
                </a:xfrm>
                <a:prstGeom prst="rect">
                  <a:avLst/>
                </a:prstGeom>
                <a:blipFill>
                  <a:blip r:embed="rId6"/>
                  <a:stretch>
                    <a:fillRect l="-2273" r="-59091"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D437F16-0914-4FD2-8FFC-310E9606F76C}"/>
                    </a:ext>
                  </a:extLst>
                </p:cNvPr>
                <p:cNvSpPr/>
                <p:nvPr/>
              </p:nvSpPr>
              <p:spPr>
                <a:xfrm>
                  <a:off x="6280278" y="1659400"/>
                  <a:ext cx="13853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accent2"/>
                            </a:solidFill>
                            <a:latin typeface="Cambria Math" panose="02040503050406030204" pitchFamily="18" charset="0"/>
                          </a:rPr>
                          <m:t>瞬时记忆</m:t>
                        </m:r>
                        <m:r>
                          <a:rPr lang="en-US" altLang="zh-CN" i="1" dirty="0" smtClean="0">
                            <a:solidFill>
                              <a:schemeClr val="accent2"/>
                            </a:solidFill>
                            <a:latin typeface="Cambria Math" panose="02040503050406030204" pitchFamily="18" charset="0"/>
                          </a:rPr>
                          <m:t>𝑄</m:t>
                        </m:r>
                        <m:r>
                          <a:rPr lang="en-US" altLang="zh-CN" i="1" dirty="0" smtClean="0">
                            <a:solidFill>
                              <a:schemeClr val="accent2"/>
                            </a:solidFill>
                            <a:latin typeface="Cambria Math" panose="02040503050406030204" pitchFamily="18" charset="0"/>
                          </a:rPr>
                          <m:t>′</m:t>
                        </m:r>
                      </m:oMath>
                    </m:oMathPara>
                  </a14:m>
                  <a:endParaRPr lang="zh-CN" altLang="en-US" dirty="0">
                    <a:solidFill>
                      <a:schemeClr val="accent2"/>
                    </a:solidFill>
                  </a:endParaRPr>
                </a:p>
              </p:txBody>
            </p:sp>
          </mc:Choice>
          <mc:Fallback xmlns="">
            <p:sp>
              <p:nvSpPr>
                <p:cNvPr id="14" name="矩形 13">
                  <a:extLst>
                    <a:ext uri="{FF2B5EF4-FFF2-40B4-BE49-F238E27FC236}">
                      <a16:creationId xmlns:a16="http://schemas.microsoft.com/office/drawing/2014/main" id="{1D437F16-0914-4FD2-8FFC-310E9606F76C}"/>
                    </a:ext>
                  </a:extLst>
                </p:cNvPr>
                <p:cNvSpPr>
                  <a:spLocks noRot="1" noChangeAspect="1" noMove="1" noResize="1" noEditPoints="1" noAdjustHandles="1" noChangeArrowheads="1" noChangeShapeType="1" noTextEdit="1"/>
                </p:cNvSpPr>
                <p:nvPr/>
              </p:nvSpPr>
              <p:spPr>
                <a:xfrm>
                  <a:off x="6280278" y="1659400"/>
                  <a:ext cx="1385316" cy="369332"/>
                </a:xfrm>
                <a:prstGeom prst="rect">
                  <a:avLst/>
                </a:prstGeom>
                <a:blipFill>
                  <a:blip r:embed="rId7"/>
                  <a:stretch>
                    <a:fillRect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4911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6694" y="974277"/>
            <a:ext cx="8372163" cy="574183"/>
          </a:xfrm>
        </p:spPr>
        <p:txBody>
          <a:bodyPr/>
          <a:lstStyle/>
          <a:p>
            <a:r>
              <a:rPr lang="en-US" altLang="zh-CN" dirty="0"/>
              <a:t>DynaQ</a:t>
            </a:r>
            <a:r>
              <a:rPr lang="zh-CN" altLang="en-US" dirty="0"/>
              <a:t>和</a:t>
            </a:r>
            <a:r>
              <a:rPr lang="en-US" altLang="zh-CN"/>
              <a:t>Dyna2</a:t>
            </a:r>
            <a:r>
              <a:rPr lang="zh-CN" altLang="en-US"/>
              <a:t>对比</a:t>
            </a:r>
            <a:endParaRPr lang="zh-CN" altLang="en-US" dirty="0"/>
          </a:p>
        </p:txBody>
      </p:sp>
      <p:pic>
        <p:nvPicPr>
          <p:cNvPr id="2" name="未命名项目">
            <a:hlinkClick r:id="" action="ppaction://media"/>
            <a:extLst>
              <a:ext uri="{FF2B5EF4-FFF2-40B4-BE49-F238E27FC236}">
                <a16:creationId xmlns:a16="http://schemas.microsoft.com/office/drawing/2014/main" id="{CC5D9794-71C4-4E6C-B069-1801A51471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48460"/>
            <a:ext cx="9144000" cy="5131120"/>
          </a:xfrm>
          <a:prstGeom prst="rect">
            <a:avLst/>
          </a:prstGeom>
        </p:spPr>
      </p:pic>
    </p:spTree>
    <p:extLst>
      <p:ext uri="{BB962C8B-B14F-4D97-AF65-F5344CB8AC3E}">
        <p14:creationId xmlns:p14="http://schemas.microsoft.com/office/powerpoint/2010/main" val="20629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7937" y="853697"/>
            <a:ext cx="8372163" cy="574183"/>
          </a:xfrm>
        </p:spPr>
        <p:txBody>
          <a:bodyPr>
            <a:normAutofit/>
          </a:bodyPr>
          <a:lstStyle/>
          <a:p>
            <a:r>
              <a:rPr lang="en-US" altLang="zh-CN" dirty="0"/>
              <a:t>Dyna2</a:t>
            </a:r>
            <a:r>
              <a:rPr lang="zh-CN" altLang="en-US" dirty="0"/>
              <a:t>和</a:t>
            </a:r>
            <a:r>
              <a:rPr lang="en-US" altLang="zh-CN" dirty="0"/>
              <a:t>DynaQ</a:t>
            </a:r>
            <a:r>
              <a:rPr lang="zh-CN" altLang="en-US" dirty="0"/>
              <a:t>对比</a:t>
            </a:r>
          </a:p>
        </p:txBody>
      </p:sp>
      <p:pic>
        <p:nvPicPr>
          <p:cNvPr id="4" name="3">
            <a:hlinkClick r:id="" action="ppaction://media"/>
            <a:extLst>
              <a:ext uri="{FF2B5EF4-FFF2-40B4-BE49-F238E27FC236}">
                <a16:creationId xmlns:a16="http://schemas.microsoft.com/office/drawing/2014/main" id="{13F0A1F1-CCE6-47E3-BB7D-BFBA914062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5988" y="1730506"/>
            <a:ext cx="5876060" cy="4819104"/>
          </a:xfrm>
          <a:prstGeom prst="rect">
            <a:avLst/>
          </a:prstGeom>
        </p:spPr>
      </p:pic>
    </p:spTree>
    <p:extLst>
      <p:ext uri="{BB962C8B-B14F-4D97-AF65-F5344CB8AC3E}">
        <p14:creationId xmlns:p14="http://schemas.microsoft.com/office/powerpoint/2010/main" val="1230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6694" y="974277"/>
            <a:ext cx="8372163" cy="574183"/>
          </a:xfrm>
        </p:spPr>
        <p:txBody>
          <a:bodyPr/>
          <a:lstStyle/>
          <a:p>
            <a:r>
              <a:rPr lang="zh-CN" altLang="en-US" dirty="0"/>
              <a:t>三种方法的比较</a:t>
            </a:r>
          </a:p>
        </p:txBody>
      </p:sp>
      <p:sp>
        <p:nvSpPr>
          <p:cNvPr id="10" name="矩形 9">
            <a:extLst>
              <a:ext uri="{FF2B5EF4-FFF2-40B4-BE49-F238E27FC236}">
                <a16:creationId xmlns:a16="http://schemas.microsoft.com/office/drawing/2014/main" id="{C0176FA3-A04F-44A1-84C7-4F46071578FB}"/>
              </a:ext>
            </a:extLst>
          </p:cNvPr>
          <p:cNvSpPr/>
          <p:nvPr/>
        </p:nvSpPr>
        <p:spPr>
          <a:xfrm>
            <a:off x="146694" y="1676583"/>
            <a:ext cx="8850611" cy="2173800"/>
          </a:xfrm>
          <a:prstGeom prst="rect">
            <a:avLst/>
          </a:prstGeom>
        </p:spPr>
        <p:txBody>
          <a:bodyPr wrap="square">
            <a:spAutoFit/>
          </a:bodyPr>
          <a:lstStyle/>
          <a:p>
            <a:pPr>
              <a:lnSpc>
                <a:spcPct val="150000"/>
              </a:lnSpc>
            </a:pPr>
            <a:r>
              <a:rPr lang="zh-CN" altLang="en-US" sz="2000" b="1" dirty="0">
                <a:solidFill>
                  <a:srgbClr val="FF0000"/>
                </a:solidFill>
              </a:rPr>
              <a:t>基于模型的强化学习是双刃剑</a:t>
            </a:r>
            <a:r>
              <a:rPr lang="zh-CN" altLang="en-US" b="1" dirty="0"/>
              <a:t>：</a:t>
            </a:r>
            <a:endParaRPr lang="en-US" altLang="zh-CN" b="1" dirty="0"/>
          </a:p>
          <a:p>
            <a:pPr>
              <a:lnSpc>
                <a:spcPct val="150000"/>
              </a:lnSpc>
            </a:pPr>
            <a:r>
              <a:rPr lang="en-US" altLang="zh-CN" b="1" dirty="0"/>
              <a:t>1.</a:t>
            </a:r>
            <a:r>
              <a:rPr lang="zh-CN" altLang="en-US" b="1" dirty="0"/>
              <a:t>如果模型</a:t>
            </a:r>
            <a:r>
              <a:rPr lang="en-US" altLang="zh-CN" b="1" dirty="0"/>
              <a:t>P,R</a:t>
            </a:r>
            <a:r>
              <a:rPr lang="zh-CN" altLang="en-US" b="1" dirty="0"/>
              <a:t>可以准确的描述真正的环境的转化模型，那么我们就可以基于模型来预测，当有一个新的状态</a:t>
            </a:r>
            <a:r>
              <a:rPr lang="en-US" altLang="zh-CN" b="1" dirty="0"/>
              <a:t>S</a:t>
            </a:r>
            <a:r>
              <a:rPr lang="zh-CN" altLang="en-US" b="1" dirty="0"/>
              <a:t>和动作</a:t>
            </a:r>
            <a:r>
              <a:rPr lang="en-US" altLang="zh-CN" b="1" dirty="0"/>
              <a:t>A</a:t>
            </a:r>
            <a:r>
              <a:rPr lang="zh-CN" altLang="en-US" b="1" dirty="0"/>
              <a:t>到来时，我们可以直接基于模型预测得到新的状态和动作奖励，不需要和环境交互</a:t>
            </a:r>
            <a:endParaRPr lang="en-US" altLang="zh-CN" b="1" dirty="0"/>
          </a:p>
          <a:p>
            <a:pPr>
              <a:lnSpc>
                <a:spcPct val="150000"/>
              </a:lnSpc>
            </a:pPr>
            <a:r>
              <a:rPr lang="en-US" altLang="zh-CN" b="1" dirty="0"/>
              <a:t>2.</a:t>
            </a:r>
            <a:r>
              <a:rPr lang="zh-CN" altLang="en-US" b="1" dirty="0"/>
              <a:t>如果我们的模型不好，那么基于模型预测的新状态和动作奖励可能错的离谱</a:t>
            </a:r>
            <a:endParaRPr lang="en-US" altLang="zh-CN" b="1" dirty="0"/>
          </a:p>
        </p:txBody>
      </p:sp>
      <p:sp>
        <p:nvSpPr>
          <p:cNvPr id="9" name="矩形 8">
            <a:extLst>
              <a:ext uri="{FF2B5EF4-FFF2-40B4-BE49-F238E27FC236}">
                <a16:creationId xmlns:a16="http://schemas.microsoft.com/office/drawing/2014/main" id="{F0B00345-6411-4003-85CE-433C02B62CB7}"/>
              </a:ext>
            </a:extLst>
          </p:cNvPr>
          <p:cNvSpPr/>
          <p:nvPr/>
        </p:nvSpPr>
        <p:spPr>
          <a:xfrm>
            <a:off x="146694" y="4185694"/>
            <a:ext cx="8540106" cy="2266133"/>
          </a:xfrm>
          <a:prstGeom prst="rect">
            <a:avLst/>
          </a:prstGeom>
        </p:spPr>
        <p:txBody>
          <a:bodyPr wrap="square">
            <a:spAutoFit/>
          </a:bodyPr>
          <a:lstStyle/>
          <a:p>
            <a:pPr>
              <a:lnSpc>
                <a:spcPct val="150000"/>
              </a:lnSpc>
            </a:pPr>
            <a:r>
              <a:rPr lang="en-US" altLang="zh-CN" b="1" dirty="0"/>
              <a:t>Qlearning</a:t>
            </a:r>
            <a:r>
              <a:rPr lang="zh-CN" altLang="en-US" b="1" dirty="0"/>
              <a:t>：只有与环境交互时才能学习</a:t>
            </a:r>
            <a:endParaRPr lang="en-US" altLang="zh-CN" b="1" dirty="0"/>
          </a:p>
          <a:p>
            <a:pPr>
              <a:lnSpc>
                <a:spcPct val="150000"/>
              </a:lnSpc>
            </a:pPr>
            <a:endParaRPr lang="en-US" altLang="zh-CN" b="1" dirty="0"/>
          </a:p>
          <a:p>
            <a:pPr>
              <a:lnSpc>
                <a:spcPct val="150000"/>
              </a:lnSpc>
            </a:pPr>
            <a:r>
              <a:rPr lang="en-US" altLang="zh-CN" b="1" dirty="0"/>
              <a:t>DynaQ </a:t>
            </a:r>
            <a:r>
              <a:rPr lang="zh-CN" altLang="en-US" b="1" dirty="0"/>
              <a:t>：用模型模拟的方式增加学习的次数</a:t>
            </a:r>
            <a:endParaRPr lang="en-US" altLang="zh-CN" b="1" dirty="0"/>
          </a:p>
          <a:p>
            <a:pPr>
              <a:lnSpc>
                <a:spcPct val="150000"/>
              </a:lnSpc>
            </a:pPr>
            <a:endParaRPr lang="en-US" altLang="zh-CN" sz="2400" b="1" dirty="0">
              <a:solidFill>
                <a:srgbClr val="FF0000"/>
              </a:solidFill>
            </a:endParaRPr>
          </a:p>
          <a:p>
            <a:pPr>
              <a:lnSpc>
                <a:spcPct val="150000"/>
              </a:lnSpc>
            </a:pPr>
            <a:r>
              <a:rPr lang="en-US" altLang="zh-CN" b="1" dirty="0"/>
              <a:t>Dyna2</a:t>
            </a:r>
            <a:r>
              <a:rPr lang="zh-CN" altLang="en-US" b="1" dirty="0"/>
              <a:t>：能够减少这种模型中的不准确数据对真实数据产生很大的噪音和干扰</a:t>
            </a:r>
            <a:endParaRPr lang="en-US" altLang="zh-CN" b="1" dirty="0"/>
          </a:p>
        </p:txBody>
      </p:sp>
    </p:spTree>
    <p:extLst>
      <p:ext uri="{BB962C8B-B14F-4D97-AF65-F5344CB8AC3E}">
        <p14:creationId xmlns:p14="http://schemas.microsoft.com/office/powerpoint/2010/main" val="136008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强化学习基本概念</a:t>
            </a:r>
          </a:p>
        </p:txBody>
      </p:sp>
      <p:pic>
        <p:nvPicPr>
          <p:cNvPr id="4" name="图片 3">
            <a:extLst>
              <a:ext uri="{FF2B5EF4-FFF2-40B4-BE49-F238E27FC236}">
                <a16:creationId xmlns:a16="http://schemas.microsoft.com/office/drawing/2014/main" id="{F746FB1F-C473-4576-AA03-8F56FE9F636F}"/>
              </a:ext>
            </a:extLst>
          </p:cNvPr>
          <p:cNvPicPr>
            <a:picLocks noChangeAspect="1"/>
          </p:cNvPicPr>
          <p:nvPr/>
        </p:nvPicPr>
        <p:blipFill>
          <a:blip r:embed="rId3"/>
          <a:stretch>
            <a:fillRect/>
          </a:stretch>
        </p:blipFill>
        <p:spPr>
          <a:xfrm>
            <a:off x="5154807" y="1926020"/>
            <a:ext cx="3358576" cy="2512928"/>
          </a:xfrm>
          <a:prstGeom prst="rect">
            <a:avLst/>
          </a:prstGeom>
        </p:spPr>
      </p:pic>
      <p:pic>
        <p:nvPicPr>
          <p:cNvPr id="5" name="图片 4">
            <a:extLst>
              <a:ext uri="{FF2B5EF4-FFF2-40B4-BE49-F238E27FC236}">
                <a16:creationId xmlns:a16="http://schemas.microsoft.com/office/drawing/2014/main" id="{F0221FAE-8050-4758-943A-17C402575D8D}"/>
              </a:ext>
            </a:extLst>
          </p:cNvPr>
          <p:cNvPicPr>
            <a:picLocks noChangeAspect="1"/>
          </p:cNvPicPr>
          <p:nvPr/>
        </p:nvPicPr>
        <p:blipFill>
          <a:blip r:embed="rId4"/>
          <a:stretch>
            <a:fillRect/>
          </a:stretch>
        </p:blipFill>
        <p:spPr>
          <a:xfrm>
            <a:off x="414020" y="1694559"/>
            <a:ext cx="3065042" cy="2827199"/>
          </a:xfrm>
          <a:prstGeom prst="rect">
            <a:avLst/>
          </a:prstGeom>
        </p:spPr>
      </p:pic>
      <p:sp>
        <p:nvSpPr>
          <p:cNvPr id="6" name="矩形 5">
            <a:extLst>
              <a:ext uri="{FF2B5EF4-FFF2-40B4-BE49-F238E27FC236}">
                <a16:creationId xmlns:a16="http://schemas.microsoft.com/office/drawing/2014/main" id="{1F10EBB4-E008-443C-AFE1-8D7D0689A611}"/>
              </a:ext>
            </a:extLst>
          </p:cNvPr>
          <p:cNvSpPr/>
          <p:nvPr/>
        </p:nvSpPr>
        <p:spPr>
          <a:xfrm>
            <a:off x="133224" y="5214309"/>
            <a:ext cx="9093761" cy="1338828"/>
          </a:xfrm>
          <a:prstGeom prst="rect">
            <a:avLst/>
          </a:prstGeom>
        </p:spPr>
        <p:txBody>
          <a:bodyPr wrap="square">
            <a:spAutoFit/>
          </a:bodyPr>
          <a:lstStyle/>
          <a:p>
            <a:pPr>
              <a:lnSpc>
                <a:spcPct val="150000"/>
              </a:lnSpc>
            </a:pPr>
            <a:r>
              <a:rPr lang="en-US" altLang="zh-CN" b="1" dirty="0"/>
              <a:t>Observation</a:t>
            </a:r>
            <a:r>
              <a:rPr lang="zh-CN" altLang="en-US" b="1" dirty="0"/>
              <a:t>：坐标位置</a:t>
            </a:r>
            <a:r>
              <a:rPr lang="en-US" altLang="zh-CN" b="1" dirty="0"/>
              <a:t>  Action</a:t>
            </a:r>
            <a:r>
              <a:rPr lang="zh-CN" altLang="en-US" b="1" dirty="0"/>
              <a:t>：四个方向的移动</a:t>
            </a:r>
            <a:r>
              <a:rPr lang="en-US" altLang="zh-CN" b="1" dirty="0"/>
              <a:t>  Reward</a:t>
            </a:r>
            <a:r>
              <a:rPr lang="zh-CN" altLang="en-US" b="1" dirty="0"/>
              <a:t>：黑色为</a:t>
            </a:r>
            <a:r>
              <a:rPr lang="en-US" altLang="zh-CN" b="1" dirty="0"/>
              <a:t>-1 </a:t>
            </a:r>
            <a:r>
              <a:rPr lang="zh-CN" altLang="en-US" b="1" dirty="0"/>
              <a:t>白色为</a:t>
            </a:r>
            <a:r>
              <a:rPr lang="en-US" altLang="zh-CN" b="1" dirty="0"/>
              <a:t>0 </a:t>
            </a:r>
            <a:r>
              <a:rPr lang="zh-CN" altLang="en-US" b="1" dirty="0"/>
              <a:t>黄色为</a:t>
            </a:r>
            <a:r>
              <a:rPr lang="en-US" altLang="zh-CN" b="1" dirty="0"/>
              <a:t>1</a:t>
            </a:r>
          </a:p>
          <a:p>
            <a:endParaRPr lang="en-US" altLang="zh-CN" b="1" dirty="0"/>
          </a:p>
          <a:p>
            <a:r>
              <a:rPr lang="zh-CN" altLang="en-US" b="1" dirty="0"/>
              <a:t>目标：在任意</a:t>
            </a:r>
            <a:r>
              <a:rPr lang="en-US" altLang="zh-CN" b="1" dirty="0"/>
              <a:t>Observation</a:t>
            </a:r>
            <a:r>
              <a:rPr lang="zh-CN" altLang="en-US" b="1" dirty="0"/>
              <a:t>的</a:t>
            </a:r>
            <a:r>
              <a:rPr lang="en-US" altLang="zh-CN" b="1" dirty="0"/>
              <a:t>Action</a:t>
            </a:r>
            <a:r>
              <a:rPr lang="zh-CN" altLang="en-US" b="1" dirty="0"/>
              <a:t>应该使得</a:t>
            </a:r>
            <a:r>
              <a:rPr lang="en-US" altLang="zh-CN" b="1" dirty="0"/>
              <a:t>Reward</a:t>
            </a:r>
            <a:r>
              <a:rPr lang="zh-CN" altLang="en-US" b="1" dirty="0"/>
              <a:t>最大化</a:t>
            </a:r>
            <a:endParaRPr lang="en-US" altLang="zh-CN" b="1" dirty="0"/>
          </a:p>
          <a:p>
            <a:pPr marL="285750" indent="-285750">
              <a:buFont typeface="Arial" panose="020B0604020202020204" pitchFamily="34" charset="0"/>
              <a:buChar char="•"/>
            </a:pPr>
            <a:endParaRPr lang="en-US" altLang="zh-CN" b="1" dirty="0"/>
          </a:p>
        </p:txBody>
      </p:sp>
      <p:sp>
        <p:nvSpPr>
          <p:cNvPr id="2" name="矩形 1">
            <a:extLst>
              <a:ext uri="{FF2B5EF4-FFF2-40B4-BE49-F238E27FC236}">
                <a16:creationId xmlns:a16="http://schemas.microsoft.com/office/drawing/2014/main" id="{71EC0089-75CF-44E5-A8FB-07F7B6450FF8}"/>
              </a:ext>
            </a:extLst>
          </p:cNvPr>
          <p:cNvSpPr/>
          <p:nvPr/>
        </p:nvSpPr>
        <p:spPr>
          <a:xfrm>
            <a:off x="3667648" y="1571607"/>
            <a:ext cx="1569660" cy="465640"/>
          </a:xfrm>
          <a:prstGeom prst="rect">
            <a:avLst/>
          </a:prstGeom>
        </p:spPr>
        <p:txBody>
          <a:bodyPr wrap="none">
            <a:spAutoFit/>
          </a:bodyPr>
          <a:lstStyle/>
          <a:p>
            <a:pPr>
              <a:lnSpc>
                <a:spcPct val="150000"/>
              </a:lnSpc>
            </a:pPr>
            <a:r>
              <a:rPr lang="zh-CN" altLang="en-US" b="1" dirty="0"/>
              <a:t>简单的例子：</a:t>
            </a:r>
            <a:endParaRPr lang="en-US" altLang="zh-CN" b="1" dirty="0"/>
          </a:p>
        </p:txBody>
      </p:sp>
    </p:spTree>
    <p:extLst>
      <p:ext uri="{BB962C8B-B14F-4D97-AF65-F5344CB8AC3E}">
        <p14:creationId xmlns:p14="http://schemas.microsoft.com/office/powerpoint/2010/main" val="410434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基于模型的强化学习介绍</a:t>
            </a:r>
          </a:p>
        </p:txBody>
      </p:sp>
      <p:sp>
        <p:nvSpPr>
          <p:cNvPr id="10" name="矩形 9">
            <a:extLst>
              <a:ext uri="{FF2B5EF4-FFF2-40B4-BE49-F238E27FC236}">
                <a16:creationId xmlns:a16="http://schemas.microsoft.com/office/drawing/2014/main" id="{C0176FA3-A04F-44A1-84C7-4F46071578FB}"/>
              </a:ext>
            </a:extLst>
          </p:cNvPr>
          <p:cNvSpPr/>
          <p:nvPr/>
        </p:nvSpPr>
        <p:spPr>
          <a:xfrm>
            <a:off x="293389" y="1605463"/>
            <a:ext cx="7808091" cy="1200329"/>
          </a:xfrm>
          <a:prstGeom prst="rect">
            <a:avLst/>
          </a:prstGeom>
        </p:spPr>
        <p:txBody>
          <a:bodyPr wrap="square">
            <a:spAutoFit/>
          </a:bodyPr>
          <a:lstStyle/>
          <a:p>
            <a:r>
              <a:rPr lang="zh-CN" altLang="en-US" b="1" dirty="0"/>
              <a:t>强化学习分类：</a:t>
            </a:r>
            <a:endParaRPr lang="en-US" altLang="zh-CN" b="1" dirty="0"/>
          </a:p>
          <a:p>
            <a:pPr marL="285750" indent="-285750">
              <a:buFont typeface="Arial" panose="020B0604020202020204" pitchFamily="34" charset="0"/>
              <a:buChar char="•"/>
            </a:pPr>
            <a:r>
              <a:rPr lang="zh-CN" altLang="en-US" b="1" dirty="0"/>
              <a:t>基于价值的强化学习</a:t>
            </a:r>
            <a:r>
              <a:rPr lang="en-US" altLang="zh-CN" b="1" dirty="0"/>
              <a:t>(Value Based RL)</a:t>
            </a:r>
          </a:p>
          <a:p>
            <a:pPr marL="285750" indent="-285750">
              <a:buFont typeface="Arial" panose="020B0604020202020204" pitchFamily="34" charset="0"/>
              <a:buChar char="•"/>
            </a:pPr>
            <a:r>
              <a:rPr lang="zh-CN" altLang="en-US" b="1" dirty="0"/>
              <a:t>基于策略的强化学习</a:t>
            </a:r>
            <a:r>
              <a:rPr lang="en-US" altLang="zh-CN" b="1" dirty="0"/>
              <a:t>(Policy Based RL)</a:t>
            </a:r>
          </a:p>
          <a:p>
            <a:pPr marL="285750" indent="-285750">
              <a:buFont typeface="Arial" panose="020B0604020202020204" pitchFamily="34" charset="0"/>
              <a:buChar char="•"/>
            </a:pPr>
            <a:r>
              <a:rPr lang="zh-CN" altLang="en-US" b="1" dirty="0">
                <a:solidFill>
                  <a:srgbClr val="FF0000"/>
                </a:solidFill>
              </a:rPr>
              <a:t>基于模型的强化学习</a:t>
            </a:r>
            <a:r>
              <a:rPr lang="en-US" altLang="zh-CN" b="1" dirty="0">
                <a:solidFill>
                  <a:srgbClr val="FF0000"/>
                </a:solidFill>
              </a:rPr>
              <a:t>(Model Based RL)</a:t>
            </a:r>
          </a:p>
        </p:txBody>
      </p:sp>
      <p:sp>
        <p:nvSpPr>
          <p:cNvPr id="11" name="矩形 10">
            <a:extLst>
              <a:ext uri="{FF2B5EF4-FFF2-40B4-BE49-F238E27FC236}">
                <a16:creationId xmlns:a16="http://schemas.microsoft.com/office/drawing/2014/main" id="{86A8E50B-2F10-4A61-BBAD-1EC147AC84CB}"/>
              </a:ext>
            </a:extLst>
          </p:cNvPr>
          <p:cNvSpPr/>
          <p:nvPr/>
        </p:nvSpPr>
        <p:spPr>
          <a:xfrm>
            <a:off x="293389" y="2912375"/>
            <a:ext cx="4649116" cy="923330"/>
          </a:xfrm>
          <a:prstGeom prst="rect">
            <a:avLst/>
          </a:prstGeom>
        </p:spPr>
        <p:txBody>
          <a:bodyPr wrap="square">
            <a:spAutoFit/>
          </a:bodyPr>
          <a:lstStyle/>
          <a:p>
            <a:pPr eaLnBrk="0" fontAlgn="base" hangingPunct="0">
              <a:spcBef>
                <a:spcPct val="0"/>
              </a:spcBef>
              <a:spcAft>
                <a:spcPct val="0"/>
              </a:spcAft>
            </a:pPr>
            <a:r>
              <a:rPr lang="zh-CN" altLang="en-US" b="1" dirty="0"/>
              <a:t>基于模型的强化学习从模型中学习，而不基于模型的强化学习从和环境交互的经历去学习</a:t>
            </a:r>
            <a:r>
              <a:rPr lang="en-US" altLang="zh-CN" b="1" dirty="0"/>
              <a:t>(</a:t>
            </a:r>
            <a:r>
              <a:rPr lang="zh-CN" altLang="zh-CN" b="1" dirty="0"/>
              <a:t>不</a:t>
            </a:r>
            <a:r>
              <a:rPr lang="zh-CN" altLang="en-US" b="1" dirty="0"/>
              <a:t>需要</a:t>
            </a:r>
            <a:r>
              <a:rPr lang="zh-CN" altLang="zh-CN" b="1" dirty="0">
                <a:solidFill>
                  <a:srgbClr val="FF0000"/>
                </a:solidFill>
              </a:rPr>
              <a:t>环境的状态转化概率模型</a:t>
            </a:r>
            <a:r>
              <a:rPr lang="en-US" altLang="zh-CN" b="1" dirty="0">
                <a:solidFill>
                  <a:srgbClr val="FF0000"/>
                </a:solidFill>
              </a:rPr>
              <a:t>)</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EEA0C6F-B7E5-4E5F-B66F-16FA0C20C18B}"/>
                  </a:ext>
                </a:extLst>
              </p:cNvPr>
              <p:cNvSpPr/>
              <p:nvPr/>
            </p:nvSpPr>
            <p:spPr>
              <a:xfrm>
                <a:off x="293389" y="3942289"/>
                <a:ext cx="8557222" cy="2585323"/>
              </a:xfrm>
              <a:prstGeom prst="rect">
                <a:avLst/>
              </a:prstGeom>
            </p:spPr>
            <p:txBody>
              <a:bodyPr wrap="square">
                <a:spAutoFit/>
              </a:bodyPr>
              <a:lstStyle/>
              <a:p>
                <a:r>
                  <a:rPr lang="zh-CN" altLang="zh-CN" b="1" dirty="0"/>
                  <a:t>基于模型的强化学习从环境的模型去学习，一般</a:t>
                </a:r>
                <a:r>
                  <a:rPr lang="zh-CN" altLang="en-US" b="1" dirty="0"/>
                  <a:t>有两种</a:t>
                </a:r>
                <a:r>
                  <a:rPr lang="zh-CN" altLang="zh-CN" b="1" dirty="0"/>
                  <a:t>模型：</a:t>
                </a:r>
                <a:endParaRPr lang="en-US" altLang="zh-CN" b="1" dirty="0"/>
              </a:p>
              <a:p>
                <a:endParaRPr lang="en-US" altLang="zh-CN" b="1" dirty="0"/>
              </a:p>
              <a:p>
                <a:r>
                  <a:rPr lang="en-US" altLang="zh-CN" b="1" dirty="0"/>
                  <a:t>1.</a:t>
                </a:r>
                <a:r>
                  <a:rPr lang="zh-CN" altLang="zh-CN" b="1" dirty="0">
                    <a:solidFill>
                      <a:srgbClr val="FF0000"/>
                    </a:solidFill>
                  </a:rPr>
                  <a:t>状态转化预测模型</a:t>
                </a:r>
                <a:r>
                  <a:rPr lang="en-US" altLang="zh-CN" b="1" dirty="0">
                    <a:solidFill>
                      <a:srgbClr val="FF0000"/>
                    </a:solidFill>
                  </a:rPr>
                  <a:t>P</a:t>
                </a:r>
                <a:r>
                  <a:rPr lang="zh-CN" altLang="zh-CN" b="1" dirty="0"/>
                  <a:t>，输入当前状态</a:t>
                </a:r>
                <a:r>
                  <a:rPr lang="en-US" altLang="zh-CN" b="1" dirty="0"/>
                  <a:t>state</a:t>
                </a:r>
                <a:r>
                  <a:rPr lang="zh-CN" altLang="zh-CN" b="1" dirty="0"/>
                  <a:t>和动作</a:t>
                </a:r>
                <a:r>
                  <a:rPr lang="en-US" altLang="zh-CN" b="1" dirty="0"/>
                  <a:t>action </a:t>
                </a:r>
                <a:r>
                  <a:rPr lang="zh-CN" altLang="zh-CN" b="1" dirty="0"/>
                  <a:t>，预测下一个状态</a:t>
                </a:r>
                <a:r>
                  <a:rPr lang="en-US" altLang="zh-CN" b="1" dirty="0"/>
                  <a:t>state</a:t>
                </a:r>
                <a:r>
                  <a:rPr lang="zh-CN" altLang="zh-CN" b="1" dirty="0"/>
                  <a:t>′</a:t>
                </a:r>
                <a:endParaRPr lang="en-US" altLang="zh-CN" b="1" dirty="0"/>
              </a:p>
              <a:p>
                <a:endParaRPr lang="en-US" altLang="zh-CN" b="1" dirty="0"/>
              </a:p>
              <a:p>
                <a:pPr algn="ct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𝑺</m:t>
                        </m:r>
                      </m:e>
                      <m:sub>
                        <m:r>
                          <m:rPr>
                            <m:sty m:val="p"/>
                          </m:rPr>
                          <a:rPr lang="en-US" altLang="zh-CN" b="1" i="1" dirty="0">
                            <a:latin typeface="Cambria Math" panose="02040503050406030204" pitchFamily="18" charset="0"/>
                          </a:rPr>
                          <m:t>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m:rPr>
                            <m:sty m:val="p"/>
                          </m:rPr>
                          <a:rPr lang="en-US" altLang="zh-CN" b="1" i="1" dirty="0">
                            <a:latin typeface="Cambria Math" panose="02040503050406030204" pitchFamily="18" charset="0"/>
                          </a:rPr>
                          <m:t>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m:rPr>
                            <m:sty m:val="p"/>
                          </m:rPr>
                          <a:rPr lang="en-US" altLang="zh-CN" b="1" i="1" dirty="0">
                            <a:latin typeface="Cambria Math" panose="02040503050406030204" pitchFamily="18" charset="0"/>
                          </a:rPr>
                          <m:t>t</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𝑨</m:t>
                        </m:r>
                      </m:e>
                      <m:sub>
                        <m:r>
                          <m:rPr>
                            <m:sty m:val="p"/>
                          </m:rPr>
                          <a:rPr lang="en-US" altLang="zh-CN" b="1" i="1" dirty="0">
                            <a:latin typeface="Cambria Math" panose="02040503050406030204" pitchFamily="18" charset="0"/>
                          </a:rPr>
                          <m:t>t</m:t>
                        </m:r>
                      </m:sub>
                    </m:sSub>
                    <m:r>
                      <a:rPr lang="en-US" altLang="zh-CN" b="1" i="1" dirty="0" smtClean="0">
                        <a:latin typeface="Cambria Math" panose="02040503050406030204" pitchFamily="18" charset="0"/>
                      </a:rPr>
                      <m:t>)</m:t>
                    </m:r>
                  </m:oMath>
                </a14:m>
                <a:r>
                  <a:rPr lang="en-US" altLang="zh-CN" b="1" dirty="0"/>
                  <a:t> </a:t>
                </a:r>
              </a:p>
              <a:p>
                <a:pPr algn="ctr"/>
                <a:endParaRPr lang="en-US" altLang="zh-CN" b="1" dirty="0"/>
              </a:p>
              <a:p>
                <a:r>
                  <a:rPr lang="en-US" altLang="zh-CN" b="1" dirty="0"/>
                  <a:t>2.</a:t>
                </a:r>
                <a:r>
                  <a:rPr lang="zh-CN" altLang="zh-CN" b="1" dirty="0">
                    <a:solidFill>
                      <a:srgbClr val="FF0000"/>
                    </a:solidFill>
                  </a:rPr>
                  <a:t>奖励预测模型</a:t>
                </a:r>
                <a:r>
                  <a:rPr lang="en-US" altLang="zh-CN" b="1" dirty="0">
                    <a:solidFill>
                      <a:srgbClr val="FF0000"/>
                    </a:solidFill>
                  </a:rPr>
                  <a:t>R</a:t>
                </a:r>
                <a:r>
                  <a:rPr lang="zh-CN" altLang="zh-CN" b="1" dirty="0"/>
                  <a:t>，输入当前状态</a:t>
                </a:r>
                <a:r>
                  <a:rPr lang="en-US" altLang="zh-CN" b="1" dirty="0"/>
                  <a:t>state</a:t>
                </a:r>
                <a:r>
                  <a:rPr lang="zh-CN" altLang="zh-CN" b="1" dirty="0"/>
                  <a:t>和动作</a:t>
                </a:r>
                <a:r>
                  <a:rPr lang="en-US" altLang="zh-CN" b="1" dirty="0"/>
                  <a:t>action</a:t>
                </a:r>
                <a:r>
                  <a:rPr lang="zh-CN" altLang="zh-CN" b="1" dirty="0"/>
                  <a:t>，预测环境的奖励</a:t>
                </a:r>
                <a:r>
                  <a:rPr lang="en-US" altLang="zh-CN" b="1" dirty="0"/>
                  <a:t>reward</a:t>
                </a:r>
              </a:p>
              <a:p>
                <a:endParaRPr lang="en-US" altLang="zh-CN" b="1" dirty="0"/>
              </a:p>
              <a:p>
                <a:pPr algn="ctr"/>
                <a14:m>
                  <m:oMath xmlns:m="http://schemas.openxmlformats.org/officeDocument/2006/math">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𝑹</m:t>
                        </m:r>
                      </m:e>
                      <m:sub>
                        <m:r>
                          <m:rPr>
                            <m:sty m:val="p"/>
                          </m:rPr>
                          <a:rPr lang="en-US" altLang="zh-CN" b="1" i="1" dirty="0">
                            <a:latin typeface="Cambria Math" panose="02040503050406030204" pitchFamily="18" charset="0"/>
                          </a:rPr>
                          <m:t>t</m:t>
                        </m:r>
                        <m:r>
                          <a:rPr lang="en-US" altLang="zh-CN" b="1" i="1" dirty="0">
                            <a:latin typeface="Cambria Math" panose="02040503050406030204" pitchFamily="18" charset="0"/>
                          </a:rPr>
                          <m:t>+</m:t>
                        </m:r>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𝑹</m:t>
                        </m:r>
                      </m:e>
                      <m:sub>
                        <m:r>
                          <m:rPr>
                            <m:sty m:val="p"/>
                          </m:rPr>
                          <a:rPr lang="en-US" altLang="zh-CN" b="1" i="1" dirty="0">
                            <a:latin typeface="Cambria Math" panose="02040503050406030204" pitchFamily="18" charset="0"/>
                          </a:rPr>
                          <m:t>t</m:t>
                        </m:r>
                        <m:r>
                          <a:rPr lang="en-US" altLang="zh-CN" b="1" i="1" dirty="0">
                            <a:latin typeface="Cambria Math" panose="02040503050406030204" pitchFamily="18" charset="0"/>
                          </a:rPr>
                          <m:t>+</m:t>
                        </m:r>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m:rPr>
                            <m:sty m:val="p"/>
                          </m:rPr>
                          <a:rPr lang="en-US" altLang="zh-CN" b="1" i="1" dirty="0">
                            <a:latin typeface="Cambria Math" panose="02040503050406030204" pitchFamily="18" charset="0"/>
                          </a:rPr>
                          <m:t>t</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𝑨</m:t>
                        </m:r>
                      </m:e>
                      <m:sub>
                        <m:r>
                          <m:rPr>
                            <m:sty m:val="p"/>
                          </m:rPr>
                          <a:rPr lang="en-US" altLang="zh-CN" b="1" i="1" dirty="0">
                            <a:latin typeface="Cambria Math" panose="02040503050406030204" pitchFamily="18" charset="0"/>
                          </a:rPr>
                          <m:t>t</m:t>
                        </m:r>
                      </m:sub>
                    </m:sSub>
                    <m:r>
                      <a:rPr lang="en-US" altLang="zh-CN" b="1" i="1" dirty="0">
                        <a:latin typeface="Cambria Math" panose="02040503050406030204" pitchFamily="18" charset="0"/>
                      </a:rPr>
                      <m:t>)</m:t>
                    </m:r>
                  </m:oMath>
                </a14:m>
                <a:r>
                  <a:rPr lang="en-US" altLang="zh-CN" b="1" dirty="0"/>
                  <a:t> </a:t>
                </a:r>
              </a:p>
            </p:txBody>
          </p:sp>
        </mc:Choice>
        <mc:Fallback xmlns="">
          <p:sp>
            <p:nvSpPr>
              <p:cNvPr id="14" name="矩形 13">
                <a:extLst>
                  <a:ext uri="{FF2B5EF4-FFF2-40B4-BE49-F238E27FC236}">
                    <a16:creationId xmlns:a16="http://schemas.microsoft.com/office/drawing/2014/main" id="{3EEA0C6F-B7E5-4E5F-B66F-16FA0C20C18B}"/>
                  </a:ext>
                </a:extLst>
              </p:cNvPr>
              <p:cNvSpPr>
                <a:spLocks noRot="1" noChangeAspect="1" noMove="1" noResize="1" noEditPoints="1" noAdjustHandles="1" noChangeArrowheads="1" noChangeShapeType="1" noTextEdit="1"/>
              </p:cNvSpPr>
              <p:nvPr/>
            </p:nvSpPr>
            <p:spPr>
              <a:xfrm>
                <a:off x="293389" y="3942289"/>
                <a:ext cx="8557222" cy="2585323"/>
              </a:xfrm>
              <a:prstGeom prst="rect">
                <a:avLst/>
              </a:prstGeom>
              <a:blipFill>
                <a:blip r:embed="rId3"/>
                <a:stretch>
                  <a:fillRect l="-570" t="-1415" b="-94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F0AB304C-137C-4D27-809C-4187E92302A9}"/>
              </a:ext>
            </a:extLst>
          </p:cNvPr>
          <p:cNvPicPr>
            <a:picLocks noChangeAspect="1"/>
          </p:cNvPicPr>
          <p:nvPr/>
        </p:nvPicPr>
        <p:blipFill>
          <a:blip r:embed="rId4"/>
          <a:stretch>
            <a:fillRect/>
          </a:stretch>
        </p:blipFill>
        <p:spPr>
          <a:xfrm>
            <a:off x="5049519" y="1672784"/>
            <a:ext cx="2995264" cy="2162921"/>
          </a:xfrm>
          <a:prstGeom prst="rect">
            <a:avLst/>
          </a:prstGeom>
        </p:spPr>
      </p:pic>
      <p:sp>
        <p:nvSpPr>
          <p:cNvPr id="16" name="矩形 15">
            <a:extLst>
              <a:ext uri="{FF2B5EF4-FFF2-40B4-BE49-F238E27FC236}">
                <a16:creationId xmlns:a16="http://schemas.microsoft.com/office/drawing/2014/main" id="{3C1D2F69-CC40-43CC-97CD-848BD48132F1}"/>
              </a:ext>
            </a:extLst>
          </p:cNvPr>
          <p:cNvSpPr/>
          <p:nvPr/>
        </p:nvSpPr>
        <p:spPr>
          <a:xfrm>
            <a:off x="7806357" y="2535918"/>
            <a:ext cx="1557145" cy="523220"/>
          </a:xfrm>
          <a:prstGeom prst="rect">
            <a:avLst/>
          </a:prstGeom>
        </p:spPr>
        <p:txBody>
          <a:bodyPr wrap="square">
            <a:spAutoFit/>
          </a:bodyPr>
          <a:lstStyle/>
          <a:p>
            <a:r>
              <a:rPr lang="en-US" altLang="zh-CN" sz="1400" b="1" dirty="0"/>
              <a:t>Direct RL</a:t>
            </a:r>
            <a:r>
              <a:rPr lang="zh-CN" altLang="en-US" sz="1400" b="1" dirty="0"/>
              <a:t>：</a:t>
            </a:r>
            <a:endParaRPr lang="en-US" altLang="zh-CN" sz="1400" b="1" dirty="0"/>
          </a:p>
          <a:p>
            <a:r>
              <a:rPr lang="zh-CN" altLang="en-US" sz="1400" b="1" dirty="0"/>
              <a:t>不基于模型</a:t>
            </a:r>
            <a:endParaRPr lang="zh-CN" altLang="en-US" sz="1400" dirty="0"/>
          </a:p>
        </p:txBody>
      </p:sp>
    </p:spTree>
    <p:extLst>
      <p:ext uri="{BB962C8B-B14F-4D97-AF65-F5344CB8AC3E}">
        <p14:creationId xmlns:p14="http://schemas.microsoft.com/office/powerpoint/2010/main" val="50778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基于模型的强化学习训练流程</a:t>
            </a:r>
          </a:p>
        </p:txBody>
      </p:sp>
      <p:sp>
        <p:nvSpPr>
          <p:cNvPr id="10" name="矩形 9">
            <a:extLst>
              <a:ext uri="{FF2B5EF4-FFF2-40B4-BE49-F238E27FC236}">
                <a16:creationId xmlns:a16="http://schemas.microsoft.com/office/drawing/2014/main" id="{C0176FA3-A04F-44A1-84C7-4F46071578FB}"/>
              </a:ext>
            </a:extLst>
          </p:cNvPr>
          <p:cNvSpPr/>
          <p:nvPr/>
        </p:nvSpPr>
        <p:spPr>
          <a:xfrm>
            <a:off x="146694" y="1676583"/>
            <a:ext cx="8850611" cy="3374129"/>
          </a:xfrm>
          <a:prstGeom prst="rect">
            <a:avLst/>
          </a:prstGeom>
        </p:spPr>
        <p:txBody>
          <a:bodyPr wrap="square">
            <a:spAutoFit/>
          </a:bodyPr>
          <a:lstStyle/>
          <a:p>
            <a:pPr>
              <a:lnSpc>
                <a:spcPct val="150000"/>
              </a:lnSpc>
            </a:pPr>
            <a:r>
              <a:rPr lang="zh-CN" altLang="en-US" b="1" dirty="0"/>
              <a:t>假设已有的</a:t>
            </a:r>
            <a:r>
              <a:rPr lang="en-US" altLang="zh-CN" b="1" dirty="0"/>
              <a:t>N</a:t>
            </a:r>
            <a:r>
              <a:rPr lang="zh-CN" altLang="en-US" b="1" dirty="0"/>
              <a:t>组经历如下：</a:t>
            </a:r>
            <a:endParaRPr lang="en-US" altLang="zh-CN" b="1" dirty="0"/>
          </a:p>
          <a:p>
            <a:pPr algn="ctr">
              <a:lnSpc>
                <a:spcPct val="150000"/>
              </a:lnSpc>
            </a:pPr>
            <a:r>
              <a:rPr lang="pt-BR" altLang="zh-CN" b="1" dirty="0"/>
              <a:t>S1,A1,R1</a:t>
            </a:r>
            <a:r>
              <a:rPr lang="zh-CN" altLang="en-US" b="1" dirty="0"/>
              <a:t>，</a:t>
            </a:r>
            <a:r>
              <a:rPr lang="pt-BR" altLang="zh-CN" b="1" dirty="0"/>
              <a:t>S2,A2,R2</a:t>
            </a:r>
            <a:r>
              <a:rPr lang="zh-CN" altLang="en-US" b="1" dirty="0"/>
              <a:t>，</a:t>
            </a:r>
            <a:r>
              <a:rPr lang="pt-BR" altLang="zh-CN" b="1" dirty="0"/>
              <a:t>...,SN</a:t>
            </a:r>
          </a:p>
          <a:p>
            <a:pPr>
              <a:lnSpc>
                <a:spcPct val="150000"/>
              </a:lnSpc>
            </a:pPr>
            <a:r>
              <a:rPr lang="zh-CN" altLang="en-US" b="1" dirty="0"/>
              <a:t>对于这</a:t>
            </a:r>
            <a:r>
              <a:rPr lang="en-US" altLang="zh-CN" b="1" dirty="0"/>
              <a:t>N</a:t>
            </a:r>
            <a:r>
              <a:rPr lang="zh-CN" altLang="en-US" b="1" dirty="0"/>
              <a:t>组经历，我们可以将其转化为</a:t>
            </a:r>
            <a:r>
              <a:rPr lang="en-US" altLang="zh-CN" b="1" dirty="0"/>
              <a:t>N−1</a:t>
            </a:r>
            <a:r>
              <a:rPr lang="zh-CN" altLang="en-US" b="1" dirty="0"/>
              <a:t>组训练样本</a:t>
            </a:r>
            <a:endParaRPr lang="en-US" altLang="zh-CN" b="1" dirty="0"/>
          </a:p>
          <a:p>
            <a:pPr algn="ctr">
              <a:lnSpc>
                <a:spcPct val="150000"/>
              </a:lnSpc>
            </a:pPr>
            <a:r>
              <a:rPr lang="en-US" altLang="zh-CN" b="1" dirty="0"/>
              <a:t>S1,A1→S2</a:t>
            </a:r>
            <a:r>
              <a:rPr lang="zh-CN" altLang="en-US" b="1" dirty="0"/>
              <a:t>，</a:t>
            </a:r>
            <a:r>
              <a:rPr lang="en-US" altLang="zh-CN" b="1" dirty="0"/>
              <a:t>S1,A1→R2</a:t>
            </a:r>
            <a:br>
              <a:rPr lang="en-US" altLang="zh-CN" b="1" dirty="0"/>
            </a:br>
            <a:r>
              <a:rPr lang="en-US" altLang="zh-CN" b="1" dirty="0"/>
              <a:t>S2,A2→S3</a:t>
            </a:r>
            <a:r>
              <a:rPr lang="zh-CN" altLang="en-US" b="1" dirty="0"/>
              <a:t>，</a:t>
            </a:r>
            <a:r>
              <a:rPr lang="en-US" altLang="zh-CN" b="1" dirty="0"/>
              <a:t>S2,A2→R3</a:t>
            </a:r>
          </a:p>
          <a:p>
            <a:pPr algn="ctr">
              <a:lnSpc>
                <a:spcPct val="150000"/>
              </a:lnSpc>
            </a:pPr>
            <a:r>
              <a:rPr lang="en-US" altLang="zh-CN" b="1" dirty="0"/>
              <a:t>………………</a:t>
            </a:r>
            <a:r>
              <a:rPr lang="zh-CN" altLang="en-US" b="1" dirty="0"/>
              <a:t>，</a:t>
            </a:r>
            <a:r>
              <a:rPr lang="en-US" altLang="zh-CN" b="1" dirty="0"/>
              <a:t>………………</a:t>
            </a:r>
            <a:br>
              <a:rPr lang="en-US" altLang="zh-CN" b="1" dirty="0"/>
            </a:br>
            <a:r>
              <a:rPr lang="en-US" altLang="zh-CN" b="1" dirty="0"/>
              <a:t>SN−1,AN−1→SN</a:t>
            </a:r>
            <a:r>
              <a:rPr lang="zh-CN" altLang="en-US" b="1" dirty="0"/>
              <a:t>，</a:t>
            </a:r>
            <a:r>
              <a:rPr lang="en-US" altLang="zh-CN" b="1" dirty="0"/>
              <a:t>SN1,AN−1→RN</a:t>
            </a:r>
            <a:br>
              <a:rPr lang="en-US" altLang="zh-CN" dirty="0"/>
            </a:br>
            <a:endParaRPr lang="en-US" altLang="zh-CN" b="1" dirty="0"/>
          </a:p>
        </p:txBody>
      </p:sp>
      <p:sp>
        <p:nvSpPr>
          <p:cNvPr id="4" name="矩形 3">
            <a:extLst>
              <a:ext uri="{FF2B5EF4-FFF2-40B4-BE49-F238E27FC236}">
                <a16:creationId xmlns:a16="http://schemas.microsoft.com/office/drawing/2014/main" id="{ECC8C72A-66D3-494F-B2BC-488903EC7328}"/>
              </a:ext>
            </a:extLst>
          </p:cNvPr>
          <p:cNvSpPr/>
          <p:nvPr/>
        </p:nvSpPr>
        <p:spPr>
          <a:xfrm>
            <a:off x="146694" y="4749720"/>
            <a:ext cx="8850610" cy="170918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t>左边的训练样本一起组成了一个</a:t>
            </a:r>
            <a:r>
              <a:rPr lang="zh-CN" altLang="zh-CN" b="1" dirty="0">
                <a:solidFill>
                  <a:srgbClr val="FF0000"/>
                </a:solidFill>
              </a:rPr>
              <a:t>状态转化预测模型</a:t>
            </a:r>
            <a:r>
              <a:rPr lang="en-US" altLang="zh-CN" b="1" dirty="0">
                <a:solidFill>
                  <a:srgbClr val="FF0000"/>
                </a:solidFill>
              </a:rPr>
              <a:t>P</a:t>
            </a:r>
            <a:r>
              <a:rPr lang="zh-CN" altLang="en-US" b="1" dirty="0"/>
              <a:t>的训练集</a:t>
            </a:r>
            <a:endParaRPr lang="en-US" altLang="zh-CN" b="1" dirty="0"/>
          </a:p>
          <a:p>
            <a:pPr>
              <a:lnSpc>
                <a:spcPct val="150000"/>
              </a:lnSpc>
            </a:pPr>
            <a:r>
              <a:rPr lang="en-US" altLang="zh-CN" b="1" dirty="0"/>
              <a:t>			</a:t>
            </a:r>
            <a:r>
              <a:rPr lang="zh-CN" altLang="en-US" b="1" dirty="0"/>
              <a:t>输入状态和动作，输出下一个状态</a:t>
            </a:r>
            <a:endParaRPr lang="en-US" altLang="zh-CN" b="1" dirty="0"/>
          </a:p>
          <a:p>
            <a:pPr marL="285750" indent="-285750">
              <a:lnSpc>
                <a:spcPct val="150000"/>
              </a:lnSpc>
              <a:buFont typeface="Arial" panose="020B0604020202020204" pitchFamily="34" charset="0"/>
              <a:buChar char="•"/>
            </a:pPr>
            <a:r>
              <a:rPr lang="zh-CN" altLang="en-US" b="1" dirty="0"/>
              <a:t>右边的训练样本一起组成了一个</a:t>
            </a:r>
            <a:r>
              <a:rPr lang="zh-CN" altLang="zh-CN" b="1" dirty="0">
                <a:solidFill>
                  <a:srgbClr val="FF0000"/>
                </a:solidFill>
              </a:rPr>
              <a:t>奖励预测模型</a:t>
            </a:r>
            <a:r>
              <a:rPr lang="en-US" altLang="zh-CN" b="1" dirty="0">
                <a:solidFill>
                  <a:srgbClr val="FF0000"/>
                </a:solidFill>
              </a:rPr>
              <a:t>R</a:t>
            </a:r>
            <a:r>
              <a:rPr lang="zh-CN" altLang="en-US" b="1" dirty="0"/>
              <a:t>的训练集</a:t>
            </a:r>
            <a:endParaRPr lang="en-US" altLang="zh-CN" b="1" dirty="0"/>
          </a:p>
          <a:p>
            <a:pPr lvl="5">
              <a:lnSpc>
                <a:spcPct val="150000"/>
              </a:lnSpc>
            </a:pPr>
            <a:r>
              <a:rPr lang="en-US" altLang="zh-CN" b="1" dirty="0"/>
              <a:t>	</a:t>
            </a:r>
            <a:r>
              <a:rPr lang="zh-CN" altLang="en-US" b="1" dirty="0"/>
              <a:t>输入状态和动作，输出动作奖励值</a:t>
            </a:r>
          </a:p>
        </p:txBody>
      </p:sp>
    </p:spTree>
    <p:extLst>
      <p:ext uri="{BB962C8B-B14F-4D97-AF65-F5344CB8AC3E}">
        <p14:creationId xmlns:p14="http://schemas.microsoft.com/office/powerpoint/2010/main" val="4112025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基于模型的强化学习优劣</a:t>
            </a:r>
          </a:p>
        </p:txBody>
      </p:sp>
      <p:sp>
        <p:nvSpPr>
          <p:cNvPr id="10" name="矩形 9">
            <a:extLst>
              <a:ext uri="{FF2B5EF4-FFF2-40B4-BE49-F238E27FC236}">
                <a16:creationId xmlns:a16="http://schemas.microsoft.com/office/drawing/2014/main" id="{C0176FA3-A04F-44A1-84C7-4F46071578FB}"/>
              </a:ext>
            </a:extLst>
          </p:cNvPr>
          <p:cNvSpPr/>
          <p:nvPr/>
        </p:nvSpPr>
        <p:spPr>
          <a:xfrm>
            <a:off x="146694" y="1676583"/>
            <a:ext cx="8850611" cy="2589299"/>
          </a:xfrm>
          <a:prstGeom prst="rect">
            <a:avLst/>
          </a:prstGeom>
        </p:spPr>
        <p:txBody>
          <a:bodyPr wrap="square">
            <a:spAutoFit/>
          </a:bodyPr>
          <a:lstStyle/>
          <a:p>
            <a:pPr>
              <a:lnSpc>
                <a:spcPct val="150000"/>
              </a:lnSpc>
            </a:pPr>
            <a:r>
              <a:rPr lang="zh-CN" altLang="en-US" sz="2000" b="1" dirty="0">
                <a:solidFill>
                  <a:srgbClr val="FF0000"/>
                </a:solidFill>
              </a:rPr>
              <a:t>双刃剑</a:t>
            </a:r>
            <a:r>
              <a:rPr lang="zh-CN" altLang="en-US" b="1" dirty="0"/>
              <a:t>：</a:t>
            </a:r>
            <a:endParaRPr lang="en-US" altLang="zh-CN" b="1" dirty="0"/>
          </a:p>
          <a:p>
            <a:pPr>
              <a:lnSpc>
                <a:spcPct val="150000"/>
              </a:lnSpc>
            </a:pPr>
            <a:endParaRPr lang="en-US" altLang="zh-CN" b="1" dirty="0"/>
          </a:p>
          <a:p>
            <a:pPr>
              <a:lnSpc>
                <a:spcPct val="150000"/>
              </a:lnSpc>
            </a:pPr>
            <a:r>
              <a:rPr lang="en-US" altLang="zh-CN" b="1" dirty="0"/>
              <a:t>1.</a:t>
            </a:r>
            <a:r>
              <a:rPr lang="zh-CN" altLang="en-US" b="1" dirty="0"/>
              <a:t>如果模型</a:t>
            </a:r>
            <a:r>
              <a:rPr lang="en-US" altLang="zh-CN" b="1" dirty="0"/>
              <a:t>P,R</a:t>
            </a:r>
            <a:r>
              <a:rPr lang="zh-CN" altLang="en-US" b="1" dirty="0"/>
              <a:t>可以准确的描述真正的环境的转化模型，那么我们就可以基于模型来预测，当有一个新的状态</a:t>
            </a:r>
            <a:r>
              <a:rPr lang="en-US" altLang="zh-CN" b="1" dirty="0"/>
              <a:t>S</a:t>
            </a:r>
            <a:r>
              <a:rPr lang="zh-CN" altLang="en-US" b="1" dirty="0"/>
              <a:t>和动作</a:t>
            </a:r>
            <a:r>
              <a:rPr lang="en-US" altLang="zh-CN" b="1" dirty="0"/>
              <a:t>A</a:t>
            </a:r>
            <a:r>
              <a:rPr lang="zh-CN" altLang="en-US" b="1" dirty="0"/>
              <a:t>到来时，我们可以直接基于模型预测得到新的状态和动作奖励，不需要和环境交互</a:t>
            </a:r>
            <a:endParaRPr lang="en-US" altLang="zh-CN" b="1" dirty="0"/>
          </a:p>
          <a:p>
            <a:pPr>
              <a:lnSpc>
                <a:spcPct val="150000"/>
              </a:lnSpc>
            </a:pPr>
            <a:r>
              <a:rPr lang="en-US" altLang="zh-CN" b="1" dirty="0"/>
              <a:t>2.</a:t>
            </a:r>
            <a:r>
              <a:rPr lang="zh-CN" altLang="en-US" b="1" dirty="0"/>
              <a:t>如果我们的模型不好，那么基于模型预测的新状态和动作奖励可能错的离谱</a:t>
            </a:r>
            <a:endParaRPr lang="en-US" altLang="zh-CN" b="1" dirty="0"/>
          </a:p>
        </p:txBody>
      </p:sp>
      <p:sp>
        <p:nvSpPr>
          <p:cNvPr id="9" name="矩形 8">
            <a:extLst>
              <a:ext uri="{FF2B5EF4-FFF2-40B4-BE49-F238E27FC236}">
                <a16:creationId xmlns:a16="http://schemas.microsoft.com/office/drawing/2014/main" id="{F0B00345-6411-4003-85CE-433C02B62CB7}"/>
              </a:ext>
            </a:extLst>
          </p:cNvPr>
          <p:cNvSpPr/>
          <p:nvPr/>
        </p:nvSpPr>
        <p:spPr>
          <a:xfrm>
            <a:off x="146694" y="4740847"/>
            <a:ext cx="7518400" cy="1005532"/>
          </a:xfrm>
          <a:prstGeom prst="rect">
            <a:avLst/>
          </a:prstGeom>
        </p:spPr>
        <p:txBody>
          <a:bodyPr wrap="square">
            <a:spAutoFit/>
          </a:bodyPr>
          <a:lstStyle/>
          <a:p>
            <a:pPr>
              <a:lnSpc>
                <a:spcPct val="150000"/>
              </a:lnSpc>
            </a:pPr>
            <a:r>
              <a:rPr lang="zh-CN" altLang="en-US" b="1" dirty="0">
                <a:latin typeface="Verdana" panose="020B0604030504040204" pitchFamily="34" charset="0"/>
              </a:rPr>
              <a:t>基于模型的强化学习和不基于模型的强化学习</a:t>
            </a:r>
            <a:r>
              <a:rPr lang="zh-CN" altLang="en-US" b="1" dirty="0">
                <a:solidFill>
                  <a:srgbClr val="FF0000"/>
                </a:solidFill>
                <a:latin typeface="Verdana" panose="020B0604030504040204" pitchFamily="34" charset="0"/>
              </a:rPr>
              <a:t>结合</a:t>
            </a:r>
            <a:r>
              <a:rPr lang="zh-CN" altLang="en-US" b="1" dirty="0">
                <a:latin typeface="Verdana" panose="020B0604030504040204" pitchFamily="34" charset="0"/>
              </a:rPr>
              <a:t>起来：</a:t>
            </a:r>
            <a:endParaRPr lang="en-US" altLang="zh-CN" b="1" dirty="0">
              <a:latin typeface="Verdana" panose="020B0604030504040204" pitchFamily="34" charset="0"/>
            </a:endParaRPr>
          </a:p>
          <a:p>
            <a:pPr algn="ctr">
              <a:lnSpc>
                <a:spcPct val="150000"/>
              </a:lnSpc>
            </a:pPr>
            <a:r>
              <a:rPr lang="en-US" altLang="zh-CN" sz="2400" b="1" dirty="0"/>
              <a:t> </a:t>
            </a:r>
            <a:r>
              <a:rPr lang="en-US" altLang="zh-CN" sz="2400" b="1" dirty="0">
                <a:solidFill>
                  <a:srgbClr val="FF0000"/>
                </a:solidFill>
              </a:rPr>
              <a:t>Dyna</a:t>
            </a:r>
            <a:r>
              <a:rPr lang="zh-CN" altLang="en-US" sz="2400" b="1" dirty="0">
                <a:solidFill>
                  <a:srgbClr val="FF0000"/>
                </a:solidFill>
              </a:rPr>
              <a:t>算法</a:t>
            </a:r>
            <a:endParaRPr lang="en-US" altLang="zh-CN" sz="2400" b="1" dirty="0">
              <a:solidFill>
                <a:srgbClr val="FF0000"/>
              </a:solidFill>
            </a:endParaRPr>
          </a:p>
        </p:txBody>
      </p:sp>
    </p:spTree>
    <p:extLst>
      <p:ext uri="{BB962C8B-B14F-4D97-AF65-F5344CB8AC3E}">
        <p14:creationId xmlns:p14="http://schemas.microsoft.com/office/powerpoint/2010/main" val="39398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Dyna</a:t>
            </a:r>
            <a:r>
              <a:rPr lang="zh-CN" altLang="en-US" dirty="0"/>
              <a:t>算法</a:t>
            </a:r>
          </a:p>
        </p:txBody>
      </p:sp>
      <p:sp>
        <p:nvSpPr>
          <p:cNvPr id="9" name="矩形 8">
            <a:extLst>
              <a:ext uri="{FF2B5EF4-FFF2-40B4-BE49-F238E27FC236}">
                <a16:creationId xmlns:a16="http://schemas.microsoft.com/office/drawing/2014/main" id="{F0B00345-6411-4003-85CE-433C02B62CB7}"/>
              </a:ext>
            </a:extLst>
          </p:cNvPr>
          <p:cNvSpPr/>
          <p:nvPr/>
        </p:nvSpPr>
        <p:spPr>
          <a:xfrm>
            <a:off x="84772" y="1713915"/>
            <a:ext cx="7518400" cy="465640"/>
          </a:xfrm>
          <a:prstGeom prst="rect">
            <a:avLst/>
          </a:prstGeom>
        </p:spPr>
        <p:txBody>
          <a:bodyPr wrap="square">
            <a:spAutoFit/>
          </a:bodyPr>
          <a:lstStyle/>
          <a:p>
            <a:pPr>
              <a:lnSpc>
                <a:spcPct val="150000"/>
              </a:lnSpc>
            </a:pPr>
            <a:r>
              <a:rPr lang="zh-CN" altLang="en-US" b="1" dirty="0">
                <a:latin typeface="Verdana" panose="020B0604030504040204" pitchFamily="34" charset="0"/>
              </a:rPr>
              <a:t>基于模型的强化学习和不基于模型的强化学习</a:t>
            </a:r>
            <a:r>
              <a:rPr lang="zh-CN" altLang="en-US" b="1" dirty="0">
                <a:solidFill>
                  <a:srgbClr val="FF0000"/>
                </a:solidFill>
                <a:latin typeface="Verdana" panose="020B0604030504040204" pitchFamily="34" charset="0"/>
              </a:rPr>
              <a:t>结合：</a:t>
            </a:r>
            <a:r>
              <a:rPr lang="en-US" altLang="zh-CN" b="1" dirty="0">
                <a:solidFill>
                  <a:srgbClr val="FF0000"/>
                </a:solidFill>
                <a:latin typeface="Verdana" panose="020B0604030504040204" pitchFamily="34" charset="0"/>
                <a:ea typeface="Verdana" panose="020B0604030504040204" pitchFamily="34" charset="0"/>
              </a:rPr>
              <a:t>Dyna</a:t>
            </a:r>
            <a:r>
              <a:rPr lang="zh-CN" altLang="en-US" b="1" dirty="0">
                <a:solidFill>
                  <a:srgbClr val="FF0000"/>
                </a:solidFill>
              </a:rPr>
              <a:t>算法</a:t>
            </a:r>
            <a:endParaRPr lang="en-US" altLang="zh-CN" b="1" dirty="0">
              <a:solidFill>
                <a:srgbClr val="FF0000"/>
              </a:solidFill>
            </a:endParaRPr>
          </a:p>
        </p:txBody>
      </p:sp>
      <p:pic>
        <p:nvPicPr>
          <p:cNvPr id="2" name="图片 1">
            <a:extLst>
              <a:ext uri="{FF2B5EF4-FFF2-40B4-BE49-F238E27FC236}">
                <a16:creationId xmlns:a16="http://schemas.microsoft.com/office/drawing/2014/main" id="{DC7035BE-26C3-4CA7-90AC-E9BA61A436D9}"/>
              </a:ext>
            </a:extLst>
          </p:cNvPr>
          <p:cNvPicPr>
            <a:picLocks noChangeAspect="1"/>
          </p:cNvPicPr>
          <p:nvPr/>
        </p:nvPicPr>
        <p:blipFill rotWithShape="1">
          <a:blip r:embed="rId3"/>
          <a:srcRect r="6553"/>
          <a:stretch/>
        </p:blipFill>
        <p:spPr>
          <a:xfrm>
            <a:off x="5726437" y="2598004"/>
            <a:ext cx="3332790" cy="2430991"/>
          </a:xfrm>
          <a:prstGeom prst="rect">
            <a:avLst/>
          </a:prstGeom>
        </p:spPr>
      </p:pic>
      <p:sp>
        <p:nvSpPr>
          <p:cNvPr id="4" name="矩形 3">
            <a:extLst>
              <a:ext uri="{FF2B5EF4-FFF2-40B4-BE49-F238E27FC236}">
                <a16:creationId xmlns:a16="http://schemas.microsoft.com/office/drawing/2014/main" id="{F78542F8-C3E2-4EAF-8B60-2CA2501256D0}"/>
              </a:ext>
            </a:extLst>
          </p:cNvPr>
          <p:cNvSpPr/>
          <p:nvPr/>
        </p:nvSpPr>
        <p:spPr>
          <a:xfrm>
            <a:off x="84772" y="2647121"/>
            <a:ext cx="5482908" cy="1200329"/>
          </a:xfrm>
          <a:prstGeom prst="rect">
            <a:avLst/>
          </a:prstGeom>
        </p:spPr>
        <p:txBody>
          <a:bodyPr wrap="square">
            <a:spAutoFit/>
          </a:bodyPr>
          <a:lstStyle/>
          <a:p>
            <a:r>
              <a:rPr lang="en-US" altLang="zh-CN" b="1" dirty="0">
                <a:latin typeface="Verdana" panose="020B0604030504040204" pitchFamily="34" charset="0"/>
              </a:rPr>
              <a:t>Dyna</a:t>
            </a:r>
            <a:r>
              <a:rPr lang="zh-CN" altLang="en-US" b="1" dirty="0">
                <a:latin typeface="Verdana" panose="020B0604030504040204" pitchFamily="34" charset="0"/>
              </a:rPr>
              <a:t>算法和不同的具体的不基于模型的强化学习结合到一起，可以得到具体的不同方法</a:t>
            </a:r>
            <a:endParaRPr lang="en-US" altLang="zh-CN" b="1" dirty="0">
              <a:latin typeface="Verdana" panose="020B0604030504040204" pitchFamily="34" charset="0"/>
            </a:endParaRPr>
          </a:p>
          <a:p>
            <a:endParaRPr lang="en-US" altLang="zh-CN" b="1" dirty="0">
              <a:latin typeface="Verdana" panose="020B0604030504040204" pitchFamily="34" charset="0"/>
            </a:endParaRPr>
          </a:p>
          <a:p>
            <a:endParaRPr lang="en-US" altLang="zh-CN" b="1" dirty="0">
              <a:latin typeface="Verdana" panose="020B0604030504040204" pitchFamily="34" charset="0"/>
            </a:endParaRPr>
          </a:p>
        </p:txBody>
      </p:sp>
      <p:sp>
        <p:nvSpPr>
          <p:cNvPr id="6" name="矩形 5">
            <a:extLst>
              <a:ext uri="{FF2B5EF4-FFF2-40B4-BE49-F238E27FC236}">
                <a16:creationId xmlns:a16="http://schemas.microsoft.com/office/drawing/2014/main" id="{475D0E0C-854E-4ADE-B152-E963EB2AB67F}"/>
              </a:ext>
            </a:extLst>
          </p:cNvPr>
          <p:cNvSpPr/>
          <p:nvPr/>
        </p:nvSpPr>
        <p:spPr>
          <a:xfrm>
            <a:off x="108104" y="5144085"/>
            <a:ext cx="7694775" cy="646331"/>
          </a:xfrm>
          <a:prstGeom prst="rect">
            <a:avLst/>
          </a:prstGeom>
        </p:spPr>
        <p:txBody>
          <a:bodyPr wrap="square">
            <a:spAutoFit/>
          </a:bodyPr>
          <a:lstStyle/>
          <a:p>
            <a:endParaRPr lang="en-US" altLang="zh-CN" b="1" dirty="0">
              <a:latin typeface="Verdana" panose="020B0604030504040204" pitchFamily="34" charset="0"/>
            </a:endParaRPr>
          </a:p>
          <a:p>
            <a:r>
              <a:rPr lang="zh-CN" altLang="en-US" b="1" dirty="0">
                <a:latin typeface="Verdana" panose="020B0604030504040204" pitchFamily="34" charset="0"/>
              </a:rPr>
              <a:t>基于价值函数的</a:t>
            </a:r>
            <a:r>
              <a:rPr lang="en-US" altLang="zh-CN" b="1" dirty="0">
                <a:latin typeface="Verdana" panose="020B0604030504040204" pitchFamily="34" charset="0"/>
              </a:rPr>
              <a:t>Qlearning+</a:t>
            </a:r>
            <a:r>
              <a:rPr lang="zh-CN" altLang="en-US" b="1" dirty="0">
                <a:latin typeface="Verdana" panose="020B0604030504040204" pitchFamily="34" charset="0"/>
              </a:rPr>
              <a:t>长期经验模型</a:t>
            </a:r>
            <a:r>
              <a:rPr lang="en-US" altLang="zh-CN" b="1" dirty="0">
                <a:latin typeface="Verdana" panose="020B0604030504040204" pitchFamily="34" charset="0"/>
              </a:rPr>
              <a:t>+</a:t>
            </a:r>
            <a:r>
              <a:rPr lang="zh-CN" altLang="en-US" b="1" dirty="0">
                <a:latin typeface="Verdana" panose="020B0604030504040204" pitchFamily="34" charset="0"/>
              </a:rPr>
              <a:t>短期经验模型</a:t>
            </a:r>
            <a:r>
              <a:rPr lang="en-US" altLang="zh-CN" b="1" dirty="0">
                <a:latin typeface="Verdana" panose="020B0604030504040204" pitchFamily="34" charset="0"/>
              </a:rPr>
              <a:t>=</a:t>
            </a:r>
            <a:r>
              <a:rPr lang="en-US" altLang="zh-CN" b="1" dirty="0">
                <a:solidFill>
                  <a:srgbClr val="FF0000"/>
                </a:solidFill>
                <a:latin typeface="Verdana" panose="020B0604030504040204" pitchFamily="34" charset="0"/>
              </a:rPr>
              <a:t>Dyna2</a:t>
            </a:r>
          </a:p>
        </p:txBody>
      </p:sp>
      <p:sp>
        <p:nvSpPr>
          <p:cNvPr id="7" name="矩形 6">
            <a:extLst>
              <a:ext uri="{FF2B5EF4-FFF2-40B4-BE49-F238E27FC236}">
                <a16:creationId xmlns:a16="http://schemas.microsoft.com/office/drawing/2014/main" id="{F73E4972-A5DD-44A6-AFDC-1FB5C30A181B}"/>
              </a:ext>
            </a:extLst>
          </p:cNvPr>
          <p:cNvSpPr/>
          <p:nvPr/>
        </p:nvSpPr>
        <p:spPr>
          <a:xfrm>
            <a:off x="108104" y="4160788"/>
            <a:ext cx="5634036" cy="369332"/>
          </a:xfrm>
          <a:prstGeom prst="rect">
            <a:avLst/>
          </a:prstGeom>
        </p:spPr>
        <p:txBody>
          <a:bodyPr wrap="square">
            <a:spAutoFit/>
          </a:bodyPr>
          <a:lstStyle/>
          <a:p>
            <a:r>
              <a:rPr lang="zh-CN" altLang="en-US" b="1" dirty="0">
                <a:latin typeface="Verdana" panose="020B0604030504040204" pitchFamily="34" charset="0"/>
              </a:rPr>
              <a:t>基于价值函数的</a:t>
            </a:r>
            <a:r>
              <a:rPr lang="en-US" altLang="zh-CN" b="1" dirty="0">
                <a:latin typeface="Verdana" panose="020B0604030504040204" pitchFamily="34" charset="0"/>
              </a:rPr>
              <a:t>Qlearning+</a:t>
            </a:r>
            <a:r>
              <a:rPr lang="zh-CN" altLang="en-US" b="1" dirty="0">
                <a:latin typeface="Verdana" panose="020B0604030504040204" pitchFamily="34" charset="0"/>
              </a:rPr>
              <a:t>经验模型</a:t>
            </a:r>
            <a:r>
              <a:rPr lang="en-US" altLang="zh-CN" b="1" dirty="0">
                <a:latin typeface="Verdana" panose="020B0604030504040204" pitchFamily="34" charset="0"/>
              </a:rPr>
              <a:t>=</a:t>
            </a:r>
            <a:r>
              <a:rPr lang="en-US" altLang="zh-CN" b="1" dirty="0">
                <a:solidFill>
                  <a:srgbClr val="FF0000"/>
                </a:solidFill>
                <a:latin typeface="Verdana" panose="020B0604030504040204" pitchFamily="34" charset="0"/>
              </a:rPr>
              <a:t>DynaQ</a:t>
            </a:r>
          </a:p>
        </p:txBody>
      </p:sp>
      <p:sp>
        <p:nvSpPr>
          <p:cNvPr id="8" name="矩形 7">
            <a:extLst>
              <a:ext uri="{FF2B5EF4-FFF2-40B4-BE49-F238E27FC236}">
                <a16:creationId xmlns:a16="http://schemas.microsoft.com/office/drawing/2014/main" id="{E9A6DDD2-20D7-4639-BA00-7D774FFCDA38}"/>
              </a:ext>
            </a:extLst>
          </p:cNvPr>
          <p:cNvSpPr/>
          <p:nvPr/>
        </p:nvSpPr>
        <p:spPr>
          <a:xfrm>
            <a:off x="6761599" y="2793520"/>
            <a:ext cx="1452642" cy="369332"/>
          </a:xfrm>
          <a:prstGeom prst="rect">
            <a:avLst/>
          </a:prstGeom>
        </p:spPr>
        <p:txBody>
          <a:bodyPr wrap="none">
            <a:spAutoFit/>
          </a:bodyPr>
          <a:lstStyle/>
          <a:p>
            <a:r>
              <a:rPr lang="en-US" altLang="zh-CN" b="1" dirty="0">
                <a:solidFill>
                  <a:srgbClr val="FF0000"/>
                </a:solidFill>
                <a:latin typeface="Verdana" panose="020B0604030504040204" pitchFamily="34" charset="0"/>
              </a:rPr>
              <a:t>Qlearning</a:t>
            </a:r>
            <a:endParaRPr lang="zh-CN" altLang="en-US" dirty="0">
              <a:solidFill>
                <a:srgbClr val="FF0000"/>
              </a:solidFill>
            </a:endParaRPr>
          </a:p>
        </p:txBody>
      </p:sp>
    </p:spTree>
    <p:extLst>
      <p:ext uri="{BB962C8B-B14F-4D97-AF65-F5344CB8AC3E}">
        <p14:creationId xmlns:p14="http://schemas.microsoft.com/office/powerpoint/2010/main" val="29740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不基于模型</a:t>
            </a:r>
            <a:r>
              <a:rPr lang="en-US" altLang="zh-CN" dirty="0"/>
              <a:t>&amp;</a:t>
            </a:r>
            <a:r>
              <a:rPr lang="zh-CN" altLang="en-US" dirty="0"/>
              <a:t>基于价值函数</a:t>
            </a:r>
            <a:r>
              <a:rPr lang="en-US" altLang="zh-CN" dirty="0"/>
              <a:t>:Qlearning</a:t>
            </a:r>
            <a:endParaRPr lang="zh-CN" altLang="en-US" dirty="0"/>
          </a:p>
        </p:txBody>
      </p:sp>
      <p:sp>
        <p:nvSpPr>
          <p:cNvPr id="16" name="矩形 15">
            <a:extLst>
              <a:ext uri="{FF2B5EF4-FFF2-40B4-BE49-F238E27FC236}">
                <a16:creationId xmlns:a16="http://schemas.microsoft.com/office/drawing/2014/main" id="{54CA105D-EE70-466A-9A27-7EF7849FBC7A}"/>
              </a:ext>
            </a:extLst>
          </p:cNvPr>
          <p:cNvSpPr/>
          <p:nvPr/>
        </p:nvSpPr>
        <p:spPr>
          <a:xfrm>
            <a:off x="184980" y="3572788"/>
            <a:ext cx="1107996" cy="369332"/>
          </a:xfrm>
          <a:prstGeom prst="rect">
            <a:avLst/>
          </a:prstGeom>
        </p:spPr>
        <p:txBody>
          <a:bodyPr wrap="none">
            <a:spAutoFit/>
          </a:bodyPr>
          <a:lstStyle/>
          <a:p>
            <a:r>
              <a:rPr lang="zh-CN" altLang="en-US" b="1" dirty="0"/>
              <a:t>迭代过程</a:t>
            </a:r>
          </a:p>
        </p:txBody>
      </p:sp>
      <p:sp>
        <p:nvSpPr>
          <p:cNvPr id="13" name="矩形 12">
            <a:extLst>
              <a:ext uri="{FF2B5EF4-FFF2-40B4-BE49-F238E27FC236}">
                <a16:creationId xmlns:a16="http://schemas.microsoft.com/office/drawing/2014/main" id="{E60E4E87-5CFD-4A23-986F-E0BA6AC51FC4}"/>
              </a:ext>
            </a:extLst>
          </p:cNvPr>
          <p:cNvSpPr/>
          <p:nvPr/>
        </p:nvSpPr>
        <p:spPr>
          <a:xfrm>
            <a:off x="4568730" y="1720102"/>
            <a:ext cx="5155201" cy="1716817"/>
          </a:xfrm>
          <a:prstGeom prst="rect">
            <a:avLst/>
          </a:prstGeom>
        </p:spPr>
        <p:txBody>
          <a:bodyPr wrap="square">
            <a:spAutoFit/>
          </a:bodyPr>
          <a:lstStyle/>
          <a:p>
            <a:pPr>
              <a:lnSpc>
                <a:spcPct val="150000"/>
              </a:lnSpc>
            </a:pPr>
            <a:r>
              <a:rPr lang="en-US" altLang="zh-CN" sz="1400" b="1" dirty="0"/>
              <a:t>S</a:t>
            </a:r>
            <a:r>
              <a:rPr lang="zh-CN" altLang="en-US" sz="1400" b="1" dirty="0"/>
              <a:t>：</a:t>
            </a:r>
            <a:r>
              <a:rPr lang="en-US" altLang="zh-CN" sz="1400" b="1" dirty="0"/>
              <a:t>state </a:t>
            </a:r>
            <a:r>
              <a:rPr lang="zh-CN" altLang="en-US" sz="1400" b="1" dirty="0">
                <a:solidFill>
                  <a:srgbClr val="FF0000"/>
                </a:solidFill>
              </a:rPr>
              <a:t>在当前例子为坐标</a:t>
            </a:r>
            <a:endParaRPr lang="en-US" altLang="zh-CN" sz="1400" b="1" dirty="0">
              <a:solidFill>
                <a:srgbClr val="FF0000"/>
              </a:solidFill>
            </a:endParaRPr>
          </a:p>
          <a:p>
            <a:pPr>
              <a:lnSpc>
                <a:spcPct val="150000"/>
              </a:lnSpc>
            </a:pPr>
            <a:r>
              <a:rPr lang="en-US" altLang="zh-CN" sz="1400" b="1" dirty="0"/>
              <a:t>A</a:t>
            </a:r>
            <a:r>
              <a:rPr lang="zh-CN" altLang="en-US" sz="1400" b="1" dirty="0"/>
              <a:t>：</a:t>
            </a:r>
            <a:r>
              <a:rPr lang="en-US" altLang="zh-CN" sz="1400" b="1" dirty="0"/>
              <a:t>action </a:t>
            </a:r>
            <a:r>
              <a:rPr lang="zh-CN" altLang="en-US" sz="1400" b="1" dirty="0">
                <a:solidFill>
                  <a:srgbClr val="FF0000"/>
                </a:solidFill>
              </a:rPr>
              <a:t>在当前例子为上下左右四个方向</a:t>
            </a:r>
            <a:endParaRPr lang="en-US" altLang="zh-CN" sz="1400" b="1" dirty="0">
              <a:solidFill>
                <a:srgbClr val="FF0000"/>
              </a:solidFill>
            </a:endParaRPr>
          </a:p>
          <a:p>
            <a:pPr>
              <a:lnSpc>
                <a:spcPct val="150000"/>
              </a:lnSpc>
            </a:pPr>
            <a:r>
              <a:rPr lang="en-US" altLang="zh-CN" sz="1400" b="1" dirty="0"/>
              <a:t>Q(</a:t>
            </a:r>
            <a:r>
              <a:rPr lang="en-US" altLang="zh-CN" sz="1400" b="1" dirty="0" err="1"/>
              <a:t>s,a</a:t>
            </a:r>
            <a:r>
              <a:rPr lang="en-US" altLang="zh-CN" sz="1400" b="1" dirty="0"/>
              <a:t>)</a:t>
            </a:r>
            <a:r>
              <a:rPr lang="zh-CN" altLang="en-US" sz="1400" b="1" dirty="0"/>
              <a:t>：价值函数</a:t>
            </a:r>
            <a:r>
              <a:rPr lang="en-US" altLang="zh-CN" sz="1400" b="1" dirty="0"/>
              <a:t>(Q</a:t>
            </a:r>
            <a:r>
              <a:rPr lang="zh-CN" altLang="en-US" sz="1400" b="1" dirty="0"/>
              <a:t>表</a:t>
            </a:r>
            <a:r>
              <a:rPr lang="en-US" altLang="zh-CN" sz="1400" b="1" dirty="0"/>
              <a:t>)</a:t>
            </a:r>
            <a:r>
              <a:rPr lang="zh-CN" altLang="en-US" sz="1400" b="1" dirty="0"/>
              <a:t> </a:t>
            </a:r>
            <a:r>
              <a:rPr lang="zh-CN" altLang="en-US" sz="1400" b="1" dirty="0">
                <a:solidFill>
                  <a:srgbClr val="FF0000"/>
                </a:solidFill>
              </a:rPr>
              <a:t>在当前例子为每个坐标对应的值</a:t>
            </a:r>
            <a:endParaRPr lang="en-US" altLang="zh-CN" sz="1400" b="1" dirty="0">
              <a:solidFill>
                <a:srgbClr val="FF0000"/>
              </a:solidFill>
            </a:endParaRPr>
          </a:p>
          <a:p>
            <a:pPr>
              <a:lnSpc>
                <a:spcPct val="150000"/>
              </a:lnSpc>
            </a:pPr>
            <a:r>
              <a:rPr lang="en-US" altLang="zh-CN" sz="1400" b="1" dirty="0"/>
              <a:t>r</a:t>
            </a:r>
            <a:r>
              <a:rPr lang="zh-CN" altLang="en-US" sz="1400" b="1" dirty="0"/>
              <a:t>：</a:t>
            </a:r>
            <a:r>
              <a:rPr lang="en-US" altLang="zh-CN" sz="1400" b="1" dirty="0"/>
              <a:t>reward </a:t>
            </a:r>
            <a:r>
              <a:rPr lang="zh-CN" altLang="en-US" sz="1400" b="1" dirty="0">
                <a:solidFill>
                  <a:srgbClr val="FF0000"/>
                </a:solidFill>
              </a:rPr>
              <a:t>在当前例子为</a:t>
            </a:r>
            <a:r>
              <a:rPr lang="en-US" altLang="zh-CN" sz="1400" b="1" dirty="0">
                <a:solidFill>
                  <a:srgbClr val="FF0000"/>
                </a:solidFill>
              </a:rPr>
              <a:t>0</a:t>
            </a:r>
            <a:r>
              <a:rPr lang="zh-CN" altLang="en-US" sz="1400" b="1" dirty="0">
                <a:solidFill>
                  <a:srgbClr val="FF0000"/>
                </a:solidFill>
              </a:rPr>
              <a:t>，</a:t>
            </a:r>
            <a:r>
              <a:rPr lang="en-US" altLang="zh-CN" sz="1400" b="1" dirty="0">
                <a:solidFill>
                  <a:srgbClr val="FF0000"/>
                </a:solidFill>
              </a:rPr>
              <a:t>-1</a:t>
            </a:r>
            <a:r>
              <a:rPr lang="zh-CN" altLang="en-US" sz="1400" b="1" dirty="0">
                <a:solidFill>
                  <a:srgbClr val="FF0000"/>
                </a:solidFill>
              </a:rPr>
              <a:t>，</a:t>
            </a:r>
            <a:r>
              <a:rPr lang="en-US" altLang="zh-CN" sz="1400" b="1" dirty="0">
                <a:solidFill>
                  <a:srgbClr val="FF0000"/>
                </a:solidFill>
              </a:rPr>
              <a:t>1</a:t>
            </a:r>
            <a:endParaRPr lang="en-US" altLang="zh-CN" sz="1400" b="1" dirty="0"/>
          </a:p>
          <a:p>
            <a:pPr>
              <a:lnSpc>
                <a:spcPct val="150000"/>
              </a:lnSpc>
            </a:pPr>
            <a:r>
              <a:rPr lang="en-US" altLang="zh-CN" sz="1600" b="1" dirty="0"/>
              <a:t>Qlearning</a:t>
            </a:r>
            <a:r>
              <a:rPr lang="zh-CN" altLang="en-US" sz="1600" b="1" dirty="0"/>
              <a:t>的过程</a:t>
            </a:r>
            <a:r>
              <a:rPr lang="en-US" altLang="zh-CN" sz="1600" b="1" dirty="0"/>
              <a:t>——</a:t>
            </a:r>
            <a:r>
              <a:rPr lang="zh-CN" altLang="en-US" sz="1600" b="1" dirty="0"/>
              <a:t> 求</a:t>
            </a:r>
            <a:r>
              <a:rPr lang="en-US" altLang="zh-CN" sz="1600" b="1" dirty="0"/>
              <a:t>Q</a:t>
            </a:r>
            <a:r>
              <a:rPr lang="zh-CN" altLang="en-US" sz="1600" b="1" dirty="0"/>
              <a:t>表的不断迭代过程</a:t>
            </a:r>
            <a:endParaRPr lang="en-US" altLang="zh-CN" sz="1600" b="1" dirty="0"/>
          </a:p>
        </p:txBody>
      </p:sp>
      <p:grpSp>
        <p:nvGrpSpPr>
          <p:cNvPr id="9" name="组合 8">
            <a:extLst>
              <a:ext uri="{FF2B5EF4-FFF2-40B4-BE49-F238E27FC236}">
                <a16:creationId xmlns:a16="http://schemas.microsoft.com/office/drawing/2014/main" id="{FB8BBB2B-FE9E-4E47-AC8D-053BD2BBF46F}"/>
              </a:ext>
            </a:extLst>
          </p:cNvPr>
          <p:cNvGrpSpPr/>
          <p:nvPr/>
        </p:nvGrpSpPr>
        <p:grpSpPr>
          <a:xfrm>
            <a:off x="494024" y="3961156"/>
            <a:ext cx="1762007" cy="1766227"/>
            <a:chOff x="5687367" y="4527719"/>
            <a:chExt cx="2477356" cy="2135214"/>
          </a:xfrm>
        </p:grpSpPr>
        <p:grpSp>
          <p:nvGrpSpPr>
            <p:cNvPr id="19" name="组合 18">
              <a:extLst>
                <a:ext uri="{FF2B5EF4-FFF2-40B4-BE49-F238E27FC236}">
                  <a16:creationId xmlns:a16="http://schemas.microsoft.com/office/drawing/2014/main" id="{F1E5A425-8205-4558-824D-54813C29224B}"/>
                </a:ext>
              </a:extLst>
            </p:cNvPr>
            <p:cNvGrpSpPr/>
            <p:nvPr/>
          </p:nvGrpSpPr>
          <p:grpSpPr>
            <a:xfrm>
              <a:off x="5687367" y="4527719"/>
              <a:ext cx="2477356" cy="2135214"/>
              <a:chOff x="337913" y="1743907"/>
              <a:chExt cx="2564462" cy="2548285"/>
            </a:xfrm>
          </p:grpSpPr>
          <p:grpSp>
            <p:nvGrpSpPr>
              <p:cNvPr id="20" name="组合 19">
                <a:extLst>
                  <a:ext uri="{FF2B5EF4-FFF2-40B4-BE49-F238E27FC236}">
                    <a16:creationId xmlns:a16="http://schemas.microsoft.com/office/drawing/2014/main" id="{A88B860D-C3C9-4D52-B4D4-634F4B698C33}"/>
                  </a:ext>
                </a:extLst>
              </p:cNvPr>
              <p:cNvGrpSpPr/>
              <p:nvPr/>
            </p:nvGrpSpPr>
            <p:grpSpPr>
              <a:xfrm>
                <a:off x="337913" y="1916505"/>
                <a:ext cx="2297719" cy="2200589"/>
                <a:chOff x="1078527" y="2080009"/>
                <a:chExt cx="2297719" cy="2200589"/>
              </a:xfrm>
            </p:grpSpPr>
            <p:pic>
              <p:nvPicPr>
                <p:cNvPr id="23" name="图片 22">
                  <a:extLst>
                    <a:ext uri="{FF2B5EF4-FFF2-40B4-BE49-F238E27FC236}">
                      <a16:creationId xmlns:a16="http://schemas.microsoft.com/office/drawing/2014/main" id="{84C90FB7-974A-4A8A-B664-8273095E0417}"/>
                    </a:ext>
                  </a:extLst>
                </p:cNvPr>
                <p:cNvPicPr>
                  <a:picLocks noChangeAspect="1"/>
                </p:cNvPicPr>
                <p:nvPr/>
              </p:nvPicPr>
              <p:blipFill rotWithShape="1">
                <a:blip r:embed="rId3"/>
                <a:srcRect t="16349"/>
                <a:stretch/>
              </p:blipFill>
              <p:spPr>
                <a:xfrm>
                  <a:off x="1078528" y="2101308"/>
                  <a:ext cx="2042245" cy="2029742"/>
                </a:xfrm>
                <a:prstGeom prst="rect">
                  <a:avLst/>
                </a:prstGeom>
              </p:spPr>
            </p:pic>
            <p:cxnSp>
              <p:nvCxnSpPr>
                <p:cNvPr id="24" name="直接箭头连接符 23">
                  <a:extLst>
                    <a:ext uri="{FF2B5EF4-FFF2-40B4-BE49-F238E27FC236}">
                      <a16:creationId xmlns:a16="http://schemas.microsoft.com/office/drawing/2014/main" id="{F53E3E3A-31B5-4EFE-ABEF-D66A054123A9}"/>
                    </a:ext>
                  </a:extLst>
                </p:cNvPr>
                <p:cNvCxnSpPr>
                  <a:cxnSpLocks/>
                </p:cNvCxnSpPr>
                <p:nvPr/>
              </p:nvCxnSpPr>
              <p:spPr>
                <a:xfrm>
                  <a:off x="1078528" y="2080009"/>
                  <a:ext cx="0" cy="2200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0188D89C-5CB3-4B68-AF11-9DB586B25F29}"/>
                    </a:ext>
                  </a:extLst>
                </p:cNvPr>
                <p:cNvCxnSpPr>
                  <a:cxnSpLocks/>
                </p:cNvCxnSpPr>
                <p:nvPr/>
              </p:nvCxnSpPr>
              <p:spPr>
                <a:xfrm>
                  <a:off x="1078527" y="2080009"/>
                  <a:ext cx="22977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1" name="矩形 20">
                <a:extLst>
                  <a:ext uri="{FF2B5EF4-FFF2-40B4-BE49-F238E27FC236}">
                    <a16:creationId xmlns:a16="http://schemas.microsoft.com/office/drawing/2014/main" id="{C996FEBC-4618-4AFA-AE8D-01C060C602FF}"/>
                  </a:ext>
                </a:extLst>
              </p:cNvPr>
              <p:cNvSpPr/>
              <p:nvPr/>
            </p:nvSpPr>
            <p:spPr>
              <a:xfrm>
                <a:off x="381543" y="3922860"/>
                <a:ext cx="288862" cy="369332"/>
              </a:xfrm>
              <a:prstGeom prst="rect">
                <a:avLst/>
              </a:prstGeom>
            </p:spPr>
            <p:txBody>
              <a:bodyPr wrap="none">
                <a:spAutoFit/>
              </a:bodyPr>
              <a:lstStyle/>
              <a:p>
                <a:r>
                  <a:rPr lang="en-US" altLang="zh-CN" dirty="0"/>
                  <a:t>y</a:t>
                </a:r>
                <a:endParaRPr lang="zh-CN" altLang="en-US" dirty="0"/>
              </a:p>
            </p:txBody>
          </p:sp>
          <p:sp>
            <p:nvSpPr>
              <p:cNvPr id="22" name="矩形 21">
                <a:extLst>
                  <a:ext uri="{FF2B5EF4-FFF2-40B4-BE49-F238E27FC236}">
                    <a16:creationId xmlns:a16="http://schemas.microsoft.com/office/drawing/2014/main" id="{091AA317-16DE-459C-9FA4-BB4FF98D7141}"/>
                  </a:ext>
                </a:extLst>
              </p:cNvPr>
              <p:cNvSpPr/>
              <p:nvPr/>
            </p:nvSpPr>
            <p:spPr>
              <a:xfrm>
                <a:off x="2619925" y="1743907"/>
                <a:ext cx="282450" cy="369332"/>
              </a:xfrm>
              <a:prstGeom prst="rect">
                <a:avLst/>
              </a:prstGeom>
            </p:spPr>
            <p:txBody>
              <a:bodyPr wrap="none">
                <a:spAutoFit/>
              </a:bodyPr>
              <a:lstStyle/>
              <a:p>
                <a:r>
                  <a:rPr lang="en-US" altLang="zh-CN" dirty="0"/>
                  <a:t>x</a:t>
                </a:r>
                <a:endParaRPr lang="zh-CN" altLang="en-US" dirty="0"/>
              </a:p>
            </p:txBody>
          </p:sp>
        </p:grpSp>
        <p:sp>
          <p:nvSpPr>
            <p:cNvPr id="5" name="矩形 4">
              <a:extLst>
                <a:ext uri="{FF2B5EF4-FFF2-40B4-BE49-F238E27FC236}">
                  <a16:creationId xmlns:a16="http://schemas.microsoft.com/office/drawing/2014/main" id="{8F4AB921-1A7B-4481-932E-BE393B39E1AE}"/>
                </a:ext>
              </a:extLst>
            </p:cNvPr>
            <p:cNvSpPr/>
            <p:nvPr/>
          </p:nvSpPr>
          <p:spPr>
            <a:xfrm>
              <a:off x="5729515" y="4690185"/>
              <a:ext cx="405612" cy="384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C0C1B58-F161-4DFF-BE60-B0321FCF7988}"/>
                </a:ext>
              </a:extLst>
            </p:cNvPr>
            <p:cNvSpPr/>
            <p:nvPr/>
          </p:nvSpPr>
          <p:spPr>
            <a:xfrm>
              <a:off x="6236447" y="4718927"/>
              <a:ext cx="388036" cy="35941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BB3BA3C6-77CA-4BE5-BEF2-0E42A43D8181}"/>
              </a:ext>
            </a:extLst>
          </p:cNvPr>
          <p:cNvGrpSpPr/>
          <p:nvPr/>
        </p:nvGrpSpPr>
        <p:grpSpPr>
          <a:xfrm>
            <a:off x="3594718" y="3953274"/>
            <a:ext cx="1954563" cy="1710953"/>
            <a:chOff x="5687367" y="4527719"/>
            <a:chExt cx="2477356" cy="2135214"/>
          </a:xfrm>
        </p:grpSpPr>
        <p:grpSp>
          <p:nvGrpSpPr>
            <p:cNvPr id="27" name="组合 26">
              <a:extLst>
                <a:ext uri="{FF2B5EF4-FFF2-40B4-BE49-F238E27FC236}">
                  <a16:creationId xmlns:a16="http://schemas.microsoft.com/office/drawing/2014/main" id="{A5C2F2F1-3CE3-4300-94C4-52F72C3D34E6}"/>
                </a:ext>
              </a:extLst>
            </p:cNvPr>
            <p:cNvGrpSpPr/>
            <p:nvPr/>
          </p:nvGrpSpPr>
          <p:grpSpPr>
            <a:xfrm>
              <a:off x="5687367" y="4527719"/>
              <a:ext cx="2477356" cy="2135214"/>
              <a:chOff x="337913" y="1743907"/>
              <a:chExt cx="2564462" cy="2548285"/>
            </a:xfrm>
          </p:grpSpPr>
          <p:grpSp>
            <p:nvGrpSpPr>
              <p:cNvPr id="30" name="组合 29">
                <a:extLst>
                  <a:ext uri="{FF2B5EF4-FFF2-40B4-BE49-F238E27FC236}">
                    <a16:creationId xmlns:a16="http://schemas.microsoft.com/office/drawing/2014/main" id="{882BDCEC-56F3-4C9C-82BB-F84B21529029}"/>
                  </a:ext>
                </a:extLst>
              </p:cNvPr>
              <p:cNvGrpSpPr/>
              <p:nvPr/>
            </p:nvGrpSpPr>
            <p:grpSpPr>
              <a:xfrm>
                <a:off x="337913" y="1916505"/>
                <a:ext cx="2297719" cy="2200589"/>
                <a:chOff x="1078527" y="2080009"/>
                <a:chExt cx="2297719" cy="2200589"/>
              </a:xfrm>
            </p:grpSpPr>
            <p:pic>
              <p:nvPicPr>
                <p:cNvPr id="33" name="图片 32">
                  <a:extLst>
                    <a:ext uri="{FF2B5EF4-FFF2-40B4-BE49-F238E27FC236}">
                      <a16:creationId xmlns:a16="http://schemas.microsoft.com/office/drawing/2014/main" id="{3076C4C3-8805-44B0-9138-F86F1DFF8F56}"/>
                    </a:ext>
                  </a:extLst>
                </p:cNvPr>
                <p:cNvPicPr>
                  <a:picLocks noChangeAspect="1"/>
                </p:cNvPicPr>
                <p:nvPr/>
              </p:nvPicPr>
              <p:blipFill rotWithShape="1">
                <a:blip r:embed="rId3"/>
                <a:srcRect t="16349"/>
                <a:stretch/>
              </p:blipFill>
              <p:spPr>
                <a:xfrm>
                  <a:off x="1078528" y="2101308"/>
                  <a:ext cx="2042245" cy="2029742"/>
                </a:xfrm>
                <a:prstGeom prst="rect">
                  <a:avLst/>
                </a:prstGeom>
              </p:spPr>
            </p:pic>
            <p:cxnSp>
              <p:nvCxnSpPr>
                <p:cNvPr id="34" name="直接箭头连接符 33">
                  <a:extLst>
                    <a:ext uri="{FF2B5EF4-FFF2-40B4-BE49-F238E27FC236}">
                      <a16:creationId xmlns:a16="http://schemas.microsoft.com/office/drawing/2014/main" id="{7BCD6FD8-63AA-45D2-93C7-5AE886F49D7B}"/>
                    </a:ext>
                  </a:extLst>
                </p:cNvPr>
                <p:cNvCxnSpPr>
                  <a:cxnSpLocks/>
                </p:cNvCxnSpPr>
                <p:nvPr/>
              </p:nvCxnSpPr>
              <p:spPr>
                <a:xfrm>
                  <a:off x="1078528" y="2080009"/>
                  <a:ext cx="0" cy="2200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2530B8F-CA3C-4F77-AE4E-9CCEDF147DD4}"/>
                    </a:ext>
                  </a:extLst>
                </p:cNvPr>
                <p:cNvCxnSpPr>
                  <a:cxnSpLocks/>
                </p:cNvCxnSpPr>
                <p:nvPr/>
              </p:nvCxnSpPr>
              <p:spPr>
                <a:xfrm>
                  <a:off x="1078527" y="2080009"/>
                  <a:ext cx="22977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1" name="矩形 30">
                <a:extLst>
                  <a:ext uri="{FF2B5EF4-FFF2-40B4-BE49-F238E27FC236}">
                    <a16:creationId xmlns:a16="http://schemas.microsoft.com/office/drawing/2014/main" id="{C75B9BE4-4B1C-4214-B4EE-D2D7F450E02C}"/>
                  </a:ext>
                </a:extLst>
              </p:cNvPr>
              <p:cNvSpPr/>
              <p:nvPr/>
            </p:nvSpPr>
            <p:spPr>
              <a:xfrm>
                <a:off x="381543" y="3922860"/>
                <a:ext cx="288862" cy="369332"/>
              </a:xfrm>
              <a:prstGeom prst="rect">
                <a:avLst/>
              </a:prstGeom>
            </p:spPr>
            <p:txBody>
              <a:bodyPr wrap="none">
                <a:spAutoFit/>
              </a:bodyPr>
              <a:lstStyle/>
              <a:p>
                <a:r>
                  <a:rPr lang="en-US" altLang="zh-CN" dirty="0"/>
                  <a:t>y</a:t>
                </a:r>
                <a:endParaRPr lang="zh-CN" altLang="en-US" dirty="0"/>
              </a:p>
            </p:txBody>
          </p:sp>
          <p:sp>
            <p:nvSpPr>
              <p:cNvPr id="32" name="矩形 31">
                <a:extLst>
                  <a:ext uri="{FF2B5EF4-FFF2-40B4-BE49-F238E27FC236}">
                    <a16:creationId xmlns:a16="http://schemas.microsoft.com/office/drawing/2014/main" id="{0789A907-F9BE-4F0B-81D9-DEF8B22099ED}"/>
                  </a:ext>
                </a:extLst>
              </p:cNvPr>
              <p:cNvSpPr/>
              <p:nvPr/>
            </p:nvSpPr>
            <p:spPr>
              <a:xfrm>
                <a:off x="2619925" y="1743907"/>
                <a:ext cx="282450" cy="369332"/>
              </a:xfrm>
              <a:prstGeom prst="rect">
                <a:avLst/>
              </a:prstGeom>
            </p:spPr>
            <p:txBody>
              <a:bodyPr wrap="none">
                <a:spAutoFit/>
              </a:bodyPr>
              <a:lstStyle/>
              <a:p>
                <a:r>
                  <a:rPr lang="en-US" altLang="zh-CN" dirty="0"/>
                  <a:t>x</a:t>
                </a:r>
                <a:endParaRPr lang="zh-CN" altLang="en-US" dirty="0"/>
              </a:p>
            </p:txBody>
          </p:sp>
        </p:grpSp>
        <p:sp>
          <p:nvSpPr>
            <p:cNvPr id="28" name="矩形 27">
              <a:extLst>
                <a:ext uri="{FF2B5EF4-FFF2-40B4-BE49-F238E27FC236}">
                  <a16:creationId xmlns:a16="http://schemas.microsoft.com/office/drawing/2014/main" id="{32188972-87C7-489B-A9B2-E72E91F2E9ED}"/>
                </a:ext>
              </a:extLst>
            </p:cNvPr>
            <p:cNvSpPr/>
            <p:nvPr/>
          </p:nvSpPr>
          <p:spPr>
            <a:xfrm>
              <a:off x="5729515" y="4690185"/>
              <a:ext cx="405612" cy="384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D17A4C2-49F5-43DF-BC5B-6B694904E5FC}"/>
                </a:ext>
              </a:extLst>
            </p:cNvPr>
            <p:cNvSpPr/>
            <p:nvPr/>
          </p:nvSpPr>
          <p:spPr>
            <a:xfrm>
              <a:off x="6719095" y="4724955"/>
              <a:ext cx="405612" cy="35639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498A141A-9C56-4AD2-9380-1D652D8BE997}"/>
              </a:ext>
            </a:extLst>
          </p:cNvPr>
          <p:cNvGrpSpPr/>
          <p:nvPr/>
        </p:nvGrpSpPr>
        <p:grpSpPr>
          <a:xfrm>
            <a:off x="6391564" y="3961156"/>
            <a:ext cx="1831411" cy="1696855"/>
            <a:chOff x="5687367" y="4527719"/>
            <a:chExt cx="2477356" cy="2135214"/>
          </a:xfrm>
        </p:grpSpPr>
        <p:grpSp>
          <p:nvGrpSpPr>
            <p:cNvPr id="37" name="组合 36">
              <a:extLst>
                <a:ext uri="{FF2B5EF4-FFF2-40B4-BE49-F238E27FC236}">
                  <a16:creationId xmlns:a16="http://schemas.microsoft.com/office/drawing/2014/main" id="{F5CE890B-6C27-4D6D-8F31-18E20D205F4F}"/>
                </a:ext>
              </a:extLst>
            </p:cNvPr>
            <p:cNvGrpSpPr/>
            <p:nvPr/>
          </p:nvGrpSpPr>
          <p:grpSpPr>
            <a:xfrm>
              <a:off x="5687367" y="4527719"/>
              <a:ext cx="2477356" cy="2135214"/>
              <a:chOff x="337913" y="1743907"/>
              <a:chExt cx="2564462" cy="2548285"/>
            </a:xfrm>
          </p:grpSpPr>
          <p:grpSp>
            <p:nvGrpSpPr>
              <p:cNvPr id="40" name="组合 39">
                <a:extLst>
                  <a:ext uri="{FF2B5EF4-FFF2-40B4-BE49-F238E27FC236}">
                    <a16:creationId xmlns:a16="http://schemas.microsoft.com/office/drawing/2014/main" id="{BF3778C2-AA6B-44FE-B9E5-D562F15B2D75}"/>
                  </a:ext>
                </a:extLst>
              </p:cNvPr>
              <p:cNvGrpSpPr/>
              <p:nvPr/>
            </p:nvGrpSpPr>
            <p:grpSpPr>
              <a:xfrm>
                <a:off x="337913" y="1916505"/>
                <a:ext cx="2297719" cy="2200589"/>
                <a:chOff x="1078527" y="2080009"/>
                <a:chExt cx="2297719" cy="2200589"/>
              </a:xfrm>
            </p:grpSpPr>
            <p:pic>
              <p:nvPicPr>
                <p:cNvPr id="43" name="图片 42">
                  <a:extLst>
                    <a:ext uri="{FF2B5EF4-FFF2-40B4-BE49-F238E27FC236}">
                      <a16:creationId xmlns:a16="http://schemas.microsoft.com/office/drawing/2014/main" id="{E371D3C6-A950-46C5-9590-76292AE04B42}"/>
                    </a:ext>
                  </a:extLst>
                </p:cNvPr>
                <p:cNvPicPr>
                  <a:picLocks noChangeAspect="1"/>
                </p:cNvPicPr>
                <p:nvPr/>
              </p:nvPicPr>
              <p:blipFill rotWithShape="1">
                <a:blip r:embed="rId3"/>
                <a:srcRect t="16349"/>
                <a:stretch/>
              </p:blipFill>
              <p:spPr>
                <a:xfrm>
                  <a:off x="1078528" y="2101308"/>
                  <a:ext cx="2042245" cy="2029742"/>
                </a:xfrm>
                <a:prstGeom prst="rect">
                  <a:avLst/>
                </a:prstGeom>
              </p:spPr>
            </p:pic>
            <p:cxnSp>
              <p:nvCxnSpPr>
                <p:cNvPr id="44" name="直接箭头连接符 43">
                  <a:extLst>
                    <a:ext uri="{FF2B5EF4-FFF2-40B4-BE49-F238E27FC236}">
                      <a16:creationId xmlns:a16="http://schemas.microsoft.com/office/drawing/2014/main" id="{CA6289DA-5F89-4F83-B2C1-983DE0FEFD1B}"/>
                    </a:ext>
                  </a:extLst>
                </p:cNvPr>
                <p:cNvCxnSpPr>
                  <a:cxnSpLocks/>
                </p:cNvCxnSpPr>
                <p:nvPr/>
              </p:nvCxnSpPr>
              <p:spPr>
                <a:xfrm>
                  <a:off x="1078528" y="2080009"/>
                  <a:ext cx="0" cy="2200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461DD6A7-0719-4BBE-8DB5-2F2A4FA22E28}"/>
                    </a:ext>
                  </a:extLst>
                </p:cNvPr>
                <p:cNvCxnSpPr>
                  <a:cxnSpLocks/>
                </p:cNvCxnSpPr>
                <p:nvPr/>
              </p:nvCxnSpPr>
              <p:spPr>
                <a:xfrm>
                  <a:off x="1078527" y="2080009"/>
                  <a:ext cx="22977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1" name="矩形 40">
                <a:extLst>
                  <a:ext uri="{FF2B5EF4-FFF2-40B4-BE49-F238E27FC236}">
                    <a16:creationId xmlns:a16="http://schemas.microsoft.com/office/drawing/2014/main" id="{8BE1F0A8-5352-4666-A106-A7ECD27DC91E}"/>
                  </a:ext>
                </a:extLst>
              </p:cNvPr>
              <p:cNvSpPr/>
              <p:nvPr/>
            </p:nvSpPr>
            <p:spPr>
              <a:xfrm>
                <a:off x="381543" y="3922860"/>
                <a:ext cx="288862" cy="369332"/>
              </a:xfrm>
              <a:prstGeom prst="rect">
                <a:avLst/>
              </a:prstGeom>
            </p:spPr>
            <p:txBody>
              <a:bodyPr wrap="none">
                <a:spAutoFit/>
              </a:bodyPr>
              <a:lstStyle/>
              <a:p>
                <a:r>
                  <a:rPr lang="en-US" altLang="zh-CN" dirty="0"/>
                  <a:t>y</a:t>
                </a:r>
                <a:endParaRPr lang="zh-CN" altLang="en-US" dirty="0"/>
              </a:p>
            </p:txBody>
          </p:sp>
          <p:sp>
            <p:nvSpPr>
              <p:cNvPr id="42" name="矩形 41">
                <a:extLst>
                  <a:ext uri="{FF2B5EF4-FFF2-40B4-BE49-F238E27FC236}">
                    <a16:creationId xmlns:a16="http://schemas.microsoft.com/office/drawing/2014/main" id="{36ACFF84-7E7F-487B-9603-49D06D4015AB}"/>
                  </a:ext>
                </a:extLst>
              </p:cNvPr>
              <p:cNvSpPr/>
              <p:nvPr/>
            </p:nvSpPr>
            <p:spPr>
              <a:xfrm>
                <a:off x="2619925" y="1743907"/>
                <a:ext cx="282450" cy="369332"/>
              </a:xfrm>
              <a:prstGeom prst="rect">
                <a:avLst/>
              </a:prstGeom>
            </p:spPr>
            <p:txBody>
              <a:bodyPr wrap="none">
                <a:spAutoFit/>
              </a:bodyPr>
              <a:lstStyle/>
              <a:p>
                <a:r>
                  <a:rPr lang="en-US" altLang="zh-CN" dirty="0"/>
                  <a:t>x</a:t>
                </a:r>
                <a:endParaRPr lang="zh-CN" altLang="en-US" dirty="0"/>
              </a:p>
            </p:txBody>
          </p:sp>
        </p:grpSp>
        <p:sp>
          <p:nvSpPr>
            <p:cNvPr id="38" name="矩形 37">
              <a:extLst>
                <a:ext uri="{FF2B5EF4-FFF2-40B4-BE49-F238E27FC236}">
                  <a16:creationId xmlns:a16="http://schemas.microsoft.com/office/drawing/2014/main" id="{79158E21-BA15-4CD3-A9D0-9CF1CB98B620}"/>
                </a:ext>
              </a:extLst>
            </p:cNvPr>
            <p:cNvSpPr/>
            <p:nvPr/>
          </p:nvSpPr>
          <p:spPr>
            <a:xfrm>
              <a:off x="5729515" y="4690185"/>
              <a:ext cx="405612" cy="384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0119E61E-DEC8-4D96-94E4-350B727D2E32}"/>
                </a:ext>
              </a:extLst>
            </p:cNvPr>
            <p:cNvSpPr/>
            <p:nvPr/>
          </p:nvSpPr>
          <p:spPr>
            <a:xfrm>
              <a:off x="6736269" y="5144652"/>
              <a:ext cx="371787" cy="3467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6" name="图片 45">
            <a:extLst>
              <a:ext uri="{FF2B5EF4-FFF2-40B4-BE49-F238E27FC236}">
                <a16:creationId xmlns:a16="http://schemas.microsoft.com/office/drawing/2014/main" id="{21D26D80-D78F-4EE1-9ABD-FF11482B93F3}"/>
              </a:ext>
            </a:extLst>
          </p:cNvPr>
          <p:cNvPicPr>
            <a:picLocks noChangeAspect="1"/>
          </p:cNvPicPr>
          <p:nvPr/>
        </p:nvPicPr>
        <p:blipFill>
          <a:blip r:embed="rId4"/>
          <a:stretch>
            <a:fillRect/>
          </a:stretch>
        </p:blipFill>
        <p:spPr>
          <a:xfrm>
            <a:off x="3096645" y="5869857"/>
            <a:ext cx="2446232" cy="841392"/>
          </a:xfrm>
          <a:prstGeom prst="rect">
            <a:avLst/>
          </a:prstGeom>
        </p:spPr>
      </p:pic>
      <p:pic>
        <p:nvPicPr>
          <p:cNvPr id="47" name="图片 46">
            <a:extLst>
              <a:ext uri="{FF2B5EF4-FFF2-40B4-BE49-F238E27FC236}">
                <a16:creationId xmlns:a16="http://schemas.microsoft.com/office/drawing/2014/main" id="{14B3382D-A0C1-4666-94D3-2323D3682B05}"/>
              </a:ext>
            </a:extLst>
          </p:cNvPr>
          <p:cNvPicPr>
            <a:picLocks noChangeAspect="1"/>
          </p:cNvPicPr>
          <p:nvPr/>
        </p:nvPicPr>
        <p:blipFill>
          <a:blip r:embed="rId5"/>
          <a:stretch>
            <a:fillRect/>
          </a:stretch>
        </p:blipFill>
        <p:spPr>
          <a:xfrm>
            <a:off x="6218218" y="5743476"/>
            <a:ext cx="2415749" cy="967773"/>
          </a:xfrm>
          <a:prstGeom prst="rect">
            <a:avLst/>
          </a:prstGeom>
        </p:spPr>
      </p:pic>
      <p:pic>
        <p:nvPicPr>
          <p:cNvPr id="2" name="图片 1">
            <a:extLst>
              <a:ext uri="{FF2B5EF4-FFF2-40B4-BE49-F238E27FC236}">
                <a16:creationId xmlns:a16="http://schemas.microsoft.com/office/drawing/2014/main" id="{FFB3CE49-8AF2-40AD-BF99-8FD7F7ED27EA}"/>
              </a:ext>
            </a:extLst>
          </p:cNvPr>
          <p:cNvPicPr>
            <a:picLocks noChangeAspect="1"/>
          </p:cNvPicPr>
          <p:nvPr/>
        </p:nvPicPr>
        <p:blipFill>
          <a:blip r:embed="rId6"/>
          <a:stretch>
            <a:fillRect/>
          </a:stretch>
        </p:blipFill>
        <p:spPr>
          <a:xfrm>
            <a:off x="181072" y="1805048"/>
            <a:ext cx="4298052" cy="1615580"/>
          </a:xfrm>
          <a:prstGeom prst="rect">
            <a:avLst/>
          </a:prstGeom>
        </p:spPr>
      </p:pic>
      <p:pic>
        <p:nvPicPr>
          <p:cNvPr id="48" name="图片 47">
            <a:extLst>
              <a:ext uri="{FF2B5EF4-FFF2-40B4-BE49-F238E27FC236}">
                <a16:creationId xmlns:a16="http://schemas.microsoft.com/office/drawing/2014/main" id="{70D2EAEE-EDCD-4301-B988-78FC7653C645}"/>
              </a:ext>
            </a:extLst>
          </p:cNvPr>
          <p:cNvPicPr>
            <a:picLocks noChangeAspect="1"/>
          </p:cNvPicPr>
          <p:nvPr/>
        </p:nvPicPr>
        <p:blipFill>
          <a:blip r:embed="rId4"/>
          <a:stretch>
            <a:fillRect/>
          </a:stretch>
        </p:blipFill>
        <p:spPr>
          <a:xfrm>
            <a:off x="239145" y="5869857"/>
            <a:ext cx="2446232" cy="841392"/>
          </a:xfrm>
          <a:prstGeom prst="rect">
            <a:avLst/>
          </a:prstGeom>
        </p:spPr>
      </p:pic>
    </p:spTree>
    <p:extLst>
      <p:ext uri="{BB962C8B-B14F-4D97-AF65-F5344CB8AC3E}">
        <p14:creationId xmlns:p14="http://schemas.microsoft.com/office/powerpoint/2010/main" val="1327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不基于模型</a:t>
            </a:r>
            <a:r>
              <a:rPr lang="en-US" altLang="zh-CN" dirty="0"/>
              <a:t>&amp;</a:t>
            </a:r>
            <a:r>
              <a:rPr lang="zh-CN" altLang="en-US" dirty="0"/>
              <a:t>基于价值函数</a:t>
            </a:r>
            <a:r>
              <a:rPr lang="en-US" altLang="zh-CN" dirty="0"/>
              <a:t>:Qlearning</a:t>
            </a:r>
            <a:endParaRPr lang="zh-CN" altLang="en-US" dirty="0"/>
          </a:p>
        </p:txBody>
      </p:sp>
      <p:sp>
        <p:nvSpPr>
          <p:cNvPr id="16" name="矩形 15">
            <a:extLst>
              <a:ext uri="{FF2B5EF4-FFF2-40B4-BE49-F238E27FC236}">
                <a16:creationId xmlns:a16="http://schemas.microsoft.com/office/drawing/2014/main" id="{54CA105D-EE70-466A-9A27-7EF7849FBC7A}"/>
              </a:ext>
            </a:extLst>
          </p:cNvPr>
          <p:cNvSpPr/>
          <p:nvPr/>
        </p:nvSpPr>
        <p:spPr>
          <a:xfrm>
            <a:off x="267630" y="1782739"/>
            <a:ext cx="4283545" cy="369332"/>
          </a:xfrm>
          <a:prstGeom prst="rect">
            <a:avLst/>
          </a:prstGeom>
        </p:spPr>
        <p:txBody>
          <a:bodyPr wrap="none">
            <a:spAutoFit/>
          </a:bodyPr>
          <a:lstStyle/>
          <a:p>
            <a:r>
              <a:rPr lang="zh-CN" altLang="en-US" b="1" dirty="0"/>
              <a:t>最终迭代得到的</a:t>
            </a:r>
            <a:r>
              <a:rPr lang="en-US" altLang="zh-CN" b="1" dirty="0"/>
              <a:t>Q</a:t>
            </a:r>
            <a:r>
              <a:rPr lang="zh-CN" altLang="en-US" b="1" dirty="0"/>
              <a:t>表以及查表得到的路径</a:t>
            </a:r>
          </a:p>
        </p:txBody>
      </p:sp>
      <p:pic>
        <p:nvPicPr>
          <p:cNvPr id="7" name="图片 6">
            <a:extLst>
              <a:ext uri="{FF2B5EF4-FFF2-40B4-BE49-F238E27FC236}">
                <a16:creationId xmlns:a16="http://schemas.microsoft.com/office/drawing/2014/main" id="{503CC52B-A866-4701-9D1A-C3714094972A}"/>
              </a:ext>
            </a:extLst>
          </p:cNvPr>
          <p:cNvPicPr>
            <a:picLocks noChangeAspect="1"/>
          </p:cNvPicPr>
          <p:nvPr/>
        </p:nvPicPr>
        <p:blipFill rotWithShape="1">
          <a:blip r:embed="rId3"/>
          <a:srcRect b="2053"/>
          <a:stretch/>
        </p:blipFill>
        <p:spPr>
          <a:xfrm>
            <a:off x="267630" y="2312235"/>
            <a:ext cx="5010435" cy="2393695"/>
          </a:xfrm>
          <a:prstGeom prst="rect">
            <a:avLst/>
          </a:prstGeom>
        </p:spPr>
      </p:pic>
      <p:grpSp>
        <p:nvGrpSpPr>
          <p:cNvPr id="30" name="组合 29">
            <a:extLst>
              <a:ext uri="{FF2B5EF4-FFF2-40B4-BE49-F238E27FC236}">
                <a16:creationId xmlns:a16="http://schemas.microsoft.com/office/drawing/2014/main" id="{7D607496-54EF-4676-9637-809C22058FF8}"/>
              </a:ext>
            </a:extLst>
          </p:cNvPr>
          <p:cNvGrpSpPr/>
          <p:nvPr/>
        </p:nvGrpSpPr>
        <p:grpSpPr>
          <a:xfrm>
            <a:off x="6057222" y="2241114"/>
            <a:ext cx="2613390" cy="2574726"/>
            <a:chOff x="337913" y="1743907"/>
            <a:chExt cx="2564462" cy="2548285"/>
          </a:xfrm>
        </p:grpSpPr>
        <p:grpSp>
          <p:nvGrpSpPr>
            <p:cNvPr id="33" name="组合 32">
              <a:extLst>
                <a:ext uri="{FF2B5EF4-FFF2-40B4-BE49-F238E27FC236}">
                  <a16:creationId xmlns:a16="http://schemas.microsoft.com/office/drawing/2014/main" id="{D6CC9806-8170-47EA-BCE2-B11539764F60}"/>
                </a:ext>
              </a:extLst>
            </p:cNvPr>
            <p:cNvGrpSpPr/>
            <p:nvPr/>
          </p:nvGrpSpPr>
          <p:grpSpPr>
            <a:xfrm>
              <a:off x="337913" y="1916505"/>
              <a:ext cx="2297719" cy="2200589"/>
              <a:chOff x="1078527" y="2080009"/>
              <a:chExt cx="2297719" cy="2200589"/>
            </a:xfrm>
          </p:grpSpPr>
          <p:pic>
            <p:nvPicPr>
              <p:cNvPr id="36" name="图片 35">
                <a:extLst>
                  <a:ext uri="{FF2B5EF4-FFF2-40B4-BE49-F238E27FC236}">
                    <a16:creationId xmlns:a16="http://schemas.microsoft.com/office/drawing/2014/main" id="{2BFE5569-EA65-4DCA-9A5D-F714A678900B}"/>
                  </a:ext>
                </a:extLst>
              </p:cNvPr>
              <p:cNvPicPr>
                <a:picLocks noChangeAspect="1"/>
              </p:cNvPicPr>
              <p:nvPr/>
            </p:nvPicPr>
            <p:blipFill rotWithShape="1">
              <a:blip r:embed="rId4"/>
              <a:srcRect t="16349"/>
              <a:stretch/>
            </p:blipFill>
            <p:spPr>
              <a:xfrm>
                <a:off x="1078528" y="2101308"/>
                <a:ext cx="2042245" cy="2029742"/>
              </a:xfrm>
              <a:prstGeom prst="rect">
                <a:avLst/>
              </a:prstGeom>
            </p:spPr>
          </p:pic>
          <p:cxnSp>
            <p:nvCxnSpPr>
              <p:cNvPr id="37" name="直接箭头连接符 36">
                <a:extLst>
                  <a:ext uri="{FF2B5EF4-FFF2-40B4-BE49-F238E27FC236}">
                    <a16:creationId xmlns:a16="http://schemas.microsoft.com/office/drawing/2014/main" id="{77C93BA0-075A-4D2D-88C2-40C20A8FA34F}"/>
                  </a:ext>
                </a:extLst>
              </p:cNvPr>
              <p:cNvCxnSpPr>
                <a:cxnSpLocks/>
              </p:cNvCxnSpPr>
              <p:nvPr/>
            </p:nvCxnSpPr>
            <p:spPr>
              <a:xfrm>
                <a:off x="1078528" y="2080009"/>
                <a:ext cx="0" cy="2200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651BB382-25E4-401F-A206-561BE4EAF82D}"/>
                  </a:ext>
                </a:extLst>
              </p:cNvPr>
              <p:cNvCxnSpPr>
                <a:cxnSpLocks/>
              </p:cNvCxnSpPr>
              <p:nvPr/>
            </p:nvCxnSpPr>
            <p:spPr>
              <a:xfrm>
                <a:off x="1078527" y="2080009"/>
                <a:ext cx="22977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4" name="矩形 33">
              <a:extLst>
                <a:ext uri="{FF2B5EF4-FFF2-40B4-BE49-F238E27FC236}">
                  <a16:creationId xmlns:a16="http://schemas.microsoft.com/office/drawing/2014/main" id="{5B701988-6533-4944-9B1A-2DEF762ABE19}"/>
                </a:ext>
              </a:extLst>
            </p:cNvPr>
            <p:cNvSpPr/>
            <p:nvPr/>
          </p:nvSpPr>
          <p:spPr>
            <a:xfrm>
              <a:off x="381543" y="3922860"/>
              <a:ext cx="288862" cy="369332"/>
            </a:xfrm>
            <a:prstGeom prst="rect">
              <a:avLst/>
            </a:prstGeom>
          </p:spPr>
          <p:txBody>
            <a:bodyPr wrap="none">
              <a:spAutoFit/>
            </a:bodyPr>
            <a:lstStyle/>
            <a:p>
              <a:r>
                <a:rPr lang="en-US" altLang="zh-CN" dirty="0"/>
                <a:t>y</a:t>
              </a:r>
              <a:endParaRPr lang="zh-CN" altLang="en-US" dirty="0"/>
            </a:p>
          </p:txBody>
        </p:sp>
        <p:sp>
          <p:nvSpPr>
            <p:cNvPr id="35" name="矩形 34">
              <a:extLst>
                <a:ext uri="{FF2B5EF4-FFF2-40B4-BE49-F238E27FC236}">
                  <a16:creationId xmlns:a16="http://schemas.microsoft.com/office/drawing/2014/main" id="{352412C7-4C56-427D-8E52-4688B32D5492}"/>
                </a:ext>
              </a:extLst>
            </p:cNvPr>
            <p:cNvSpPr/>
            <p:nvPr/>
          </p:nvSpPr>
          <p:spPr>
            <a:xfrm>
              <a:off x="2619925" y="1743907"/>
              <a:ext cx="282450" cy="369332"/>
            </a:xfrm>
            <a:prstGeom prst="rect">
              <a:avLst/>
            </a:prstGeom>
          </p:spPr>
          <p:txBody>
            <a:bodyPr wrap="none">
              <a:spAutoFit/>
            </a:bodyPr>
            <a:lstStyle/>
            <a:p>
              <a:r>
                <a:rPr lang="en-US" altLang="zh-CN" dirty="0"/>
                <a:t>x</a:t>
              </a:r>
              <a:endParaRPr lang="zh-CN" altLang="en-US" dirty="0"/>
            </a:p>
          </p:txBody>
        </p:sp>
      </p:grpSp>
      <p:pic>
        <p:nvPicPr>
          <p:cNvPr id="11" name="图片 10">
            <a:extLst>
              <a:ext uri="{FF2B5EF4-FFF2-40B4-BE49-F238E27FC236}">
                <a16:creationId xmlns:a16="http://schemas.microsoft.com/office/drawing/2014/main" id="{CF422006-0C16-4EE5-B90B-D5D002B41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73" y="2312235"/>
            <a:ext cx="4169031" cy="4015671"/>
          </a:xfrm>
          <a:prstGeom prst="rect">
            <a:avLst/>
          </a:prstGeom>
        </p:spPr>
      </p:pic>
      <p:cxnSp>
        <p:nvCxnSpPr>
          <p:cNvPr id="9" name="直接连接符 8">
            <a:extLst>
              <a:ext uri="{FF2B5EF4-FFF2-40B4-BE49-F238E27FC236}">
                <a16:creationId xmlns:a16="http://schemas.microsoft.com/office/drawing/2014/main" id="{7CB4CDF3-8944-496A-B307-57280C8D0B54}"/>
              </a:ext>
            </a:extLst>
          </p:cNvPr>
          <p:cNvCxnSpPr>
            <a:cxnSpLocks/>
          </p:cNvCxnSpPr>
          <p:nvPr/>
        </p:nvCxnSpPr>
        <p:spPr>
          <a:xfrm>
            <a:off x="6345257" y="2753360"/>
            <a:ext cx="0" cy="15544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3" name="直接连接符 22">
            <a:extLst>
              <a:ext uri="{FF2B5EF4-FFF2-40B4-BE49-F238E27FC236}">
                <a16:creationId xmlns:a16="http://schemas.microsoft.com/office/drawing/2014/main" id="{24B0DB88-EBAE-4C17-936D-E9EB529D02E3}"/>
              </a:ext>
            </a:extLst>
          </p:cNvPr>
          <p:cNvCxnSpPr>
            <a:cxnSpLocks/>
          </p:cNvCxnSpPr>
          <p:nvPr/>
        </p:nvCxnSpPr>
        <p:spPr>
          <a:xfrm>
            <a:off x="6345257" y="4294086"/>
            <a:ext cx="105122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7" name="直接连接符 26">
            <a:extLst>
              <a:ext uri="{FF2B5EF4-FFF2-40B4-BE49-F238E27FC236}">
                <a16:creationId xmlns:a16="http://schemas.microsoft.com/office/drawing/2014/main" id="{C4403C9A-A117-4057-A28A-00211F421D36}"/>
              </a:ext>
            </a:extLst>
          </p:cNvPr>
          <p:cNvCxnSpPr>
            <a:cxnSpLocks/>
          </p:cNvCxnSpPr>
          <p:nvPr/>
        </p:nvCxnSpPr>
        <p:spPr>
          <a:xfrm>
            <a:off x="7396480" y="3738880"/>
            <a:ext cx="0" cy="56896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6171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7937" y="853697"/>
            <a:ext cx="8372163" cy="574183"/>
          </a:xfrm>
        </p:spPr>
        <p:txBody>
          <a:bodyPr>
            <a:normAutofit/>
          </a:bodyPr>
          <a:lstStyle/>
          <a:p>
            <a:r>
              <a:rPr lang="en-US" altLang="zh-CN" dirty="0"/>
              <a:t>Qlearning</a:t>
            </a:r>
            <a:r>
              <a:rPr lang="zh-CN" altLang="en-US" dirty="0"/>
              <a:t>的提高</a:t>
            </a:r>
            <a:r>
              <a:rPr lang="en-US" altLang="zh-CN" dirty="0"/>
              <a:t>——</a:t>
            </a:r>
            <a:r>
              <a:rPr lang="zh-CN" altLang="en-US" dirty="0"/>
              <a:t>基于经验模型</a:t>
            </a:r>
            <a:r>
              <a:rPr lang="en-US" altLang="zh-CN" dirty="0"/>
              <a:t>DynaQ</a:t>
            </a:r>
            <a:endParaRPr lang="zh-CN" altLang="en-US" dirty="0"/>
          </a:p>
        </p:txBody>
      </p:sp>
      <p:sp>
        <p:nvSpPr>
          <p:cNvPr id="2" name="矩形 1">
            <a:extLst>
              <a:ext uri="{FF2B5EF4-FFF2-40B4-BE49-F238E27FC236}">
                <a16:creationId xmlns:a16="http://schemas.microsoft.com/office/drawing/2014/main" id="{267AEB12-9ADB-43B6-9DE9-51852356D99D}"/>
              </a:ext>
            </a:extLst>
          </p:cNvPr>
          <p:cNvSpPr/>
          <p:nvPr/>
        </p:nvSpPr>
        <p:spPr>
          <a:xfrm>
            <a:off x="160275" y="1674674"/>
            <a:ext cx="8469825" cy="646331"/>
          </a:xfrm>
          <a:prstGeom prst="rect">
            <a:avLst/>
          </a:prstGeom>
        </p:spPr>
        <p:txBody>
          <a:bodyPr wrap="square">
            <a:spAutoFit/>
          </a:bodyPr>
          <a:lstStyle/>
          <a:p>
            <a:r>
              <a:rPr lang="zh-CN" altLang="en-US" b="1" dirty="0"/>
              <a:t>建立以往的经验作为经验模型，不断在经验中模拟与环境的交互，强化之前的经验</a:t>
            </a:r>
            <a:endParaRPr lang="en-US" altLang="zh-CN" b="1" dirty="0"/>
          </a:p>
          <a:p>
            <a:endParaRPr lang="en-US" altLang="zh-CN" b="1" dirty="0"/>
          </a:p>
        </p:txBody>
      </p:sp>
      <p:grpSp>
        <p:nvGrpSpPr>
          <p:cNvPr id="7" name="组合 6">
            <a:extLst>
              <a:ext uri="{FF2B5EF4-FFF2-40B4-BE49-F238E27FC236}">
                <a16:creationId xmlns:a16="http://schemas.microsoft.com/office/drawing/2014/main" id="{BD8FA0EC-78A3-4D13-8381-20628B92D9E4}"/>
              </a:ext>
            </a:extLst>
          </p:cNvPr>
          <p:cNvGrpSpPr/>
          <p:nvPr/>
        </p:nvGrpSpPr>
        <p:grpSpPr>
          <a:xfrm>
            <a:off x="4572000" y="3681631"/>
            <a:ext cx="4411725" cy="2631327"/>
            <a:chOff x="4672484" y="3325741"/>
            <a:chExt cx="4311241" cy="2678562"/>
          </a:xfrm>
        </p:grpSpPr>
        <p:pic>
          <p:nvPicPr>
            <p:cNvPr id="10" name="图片 9">
              <a:extLst>
                <a:ext uri="{FF2B5EF4-FFF2-40B4-BE49-F238E27FC236}">
                  <a16:creationId xmlns:a16="http://schemas.microsoft.com/office/drawing/2014/main" id="{425C2BF0-1DE7-4444-9EE8-C15008B7C5C8}"/>
                </a:ext>
              </a:extLst>
            </p:cNvPr>
            <p:cNvPicPr>
              <a:picLocks noChangeAspect="1"/>
            </p:cNvPicPr>
            <p:nvPr/>
          </p:nvPicPr>
          <p:blipFill>
            <a:blip r:embed="rId3"/>
            <a:stretch>
              <a:fillRect/>
            </a:stretch>
          </p:blipFill>
          <p:spPr>
            <a:xfrm>
              <a:off x="4672484" y="3325741"/>
              <a:ext cx="4311241" cy="2678561"/>
            </a:xfrm>
            <a:prstGeom prst="rect">
              <a:avLst/>
            </a:prstGeom>
          </p:spPr>
        </p:pic>
        <p:sp>
          <p:nvSpPr>
            <p:cNvPr id="6" name="矩形: 圆角 5">
              <a:extLst>
                <a:ext uri="{FF2B5EF4-FFF2-40B4-BE49-F238E27FC236}">
                  <a16:creationId xmlns:a16="http://schemas.microsoft.com/office/drawing/2014/main" id="{B587C202-67DB-4E97-8A7C-4C28A558C5C4}"/>
                </a:ext>
              </a:extLst>
            </p:cNvPr>
            <p:cNvSpPr/>
            <p:nvPr/>
          </p:nvSpPr>
          <p:spPr>
            <a:xfrm>
              <a:off x="4815840" y="4665021"/>
              <a:ext cx="4167885" cy="133928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95C5088B-B172-431C-B8DA-05609468D73C}"/>
              </a:ext>
            </a:extLst>
          </p:cNvPr>
          <p:cNvSpPr/>
          <p:nvPr/>
        </p:nvSpPr>
        <p:spPr>
          <a:xfrm>
            <a:off x="67027" y="2003390"/>
            <a:ext cx="8823450" cy="1712135"/>
          </a:xfrm>
          <a:prstGeom prst="rect">
            <a:avLst/>
          </a:prstGeom>
        </p:spPr>
        <p:txBody>
          <a:bodyPr wrap="square">
            <a:spAutoFit/>
          </a:bodyPr>
          <a:lstStyle/>
          <a:p>
            <a:pPr>
              <a:lnSpc>
                <a:spcPct val="150000"/>
              </a:lnSpc>
            </a:pPr>
            <a:r>
              <a:rPr lang="zh-CN" altLang="en-US" b="1" dirty="0">
                <a:solidFill>
                  <a:srgbClr val="FF0000"/>
                </a:solidFill>
              </a:rPr>
              <a:t>训练过程：</a:t>
            </a:r>
            <a:endParaRPr lang="en-US" altLang="zh-CN" b="1" dirty="0">
              <a:solidFill>
                <a:srgbClr val="FF0000"/>
              </a:solidFill>
            </a:endParaRPr>
          </a:p>
          <a:p>
            <a:pPr marL="342900" indent="-342900">
              <a:lnSpc>
                <a:spcPct val="150000"/>
              </a:lnSpc>
              <a:buFont typeface="+mj-lt"/>
              <a:buAutoNum type="arabicPeriod"/>
            </a:pPr>
            <a:r>
              <a:rPr lang="zh-CN" altLang="en-US" b="1" dirty="0"/>
              <a:t>在每次迭代中，会先和环境交互，</a:t>
            </a:r>
            <a:r>
              <a:rPr lang="zh-CN" altLang="en-US" b="1" dirty="0">
                <a:solidFill>
                  <a:srgbClr val="FF0000"/>
                </a:solidFill>
              </a:rPr>
              <a:t>更新</a:t>
            </a:r>
            <a:r>
              <a:rPr lang="zh-CN" altLang="en-US" b="1" dirty="0"/>
              <a:t>价值函数</a:t>
            </a:r>
            <a:r>
              <a:rPr lang="en-US" altLang="zh-CN" b="1" dirty="0"/>
              <a:t>(</a:t>
            </a:r>
            <a:r>
              <a:rPr lang="zh-CN" altLang="en-US" b="1" dirty="0"/>
              <a:t>同</a:t>
            </a:r>
            <a:r>
              <a:rPr lang="en-US" altLang="zh-CN" b="1" dirty="0"/>
              <a:t>Qlearning)</a:t>
            </a:r>
          </a:p>
          <a:p>
            <a:pPr marL="342900" indent="-342900">
              <a:lnSpc>
                <a:spcPct val="150000"/>
              </a:lnSpc>
              <a:buFont typeface="+mj-lt"/>
              <a:buAutoNum type="arabicPeriod"/>
            </a:pPr>
            <a:r>
              <a:rPr lang="zh-CN" altLang="en-US" b="1" dirty="0"/>
              <a:t>接着进行</a:t>
            </a:r>
            <a:r>
              <a:rPr lang="en-US" altLang="zh-CN" b="1" dirty="0"/>
              <a:t>n</a:t>
            </a:r>
            <a:r>
              <a:rPr lang="zh-CN" altLang="en-US" b="1" dirty="0"/>
              <a:t>次模型的预测，</a:t>
            </a:r>
            <a:r>
              <a:rPr lang="zh-CN" altLang="en-US" b="1" dirty="0">
                <a:solidFill>
                  <a:srgbClr val="FF0000"/>
                </a:solidFill>
              </a:rPr>
              <a:t>同样更新</a:t>
            </a:r>
            <a:r>
              <a:rPr lang="zh-CN" altLang="en-US" b="1" dirty="0"/>
              <a:t>价值函数</a:t>
            </a:r>
            <a:r>
              <a:rPr lang="en-US" altLang="zh-CN" b="1" dirty="0"/>
              <a:t>(</a:t>
            </a:r>
            <a:r>
              <a:rPr lang="zh-CN" altLang="en-US" b="1" dirty="0"/>
              <a:t>或策略函数</a:t>
            </a:r>
            <a:r>
              <a:rPr lang="en-US" altLang="zh-CN" b="1" dirty="0"/>
              <a:t>)</a:t>
            </a:r>
          </a:p>
          <a:p>
            <a:pPr>
              <a:lnSpc>
                <a:spcPct val="150000"/>
              </a:lnSpc>
            </a:pPr>
            <a:r>
              <a:rPr lang="zh-CN" altLang="en-US" b="1" dirty="0">
                <a:solidFill>
                  <a:srgbClr val="FF0000"/>
                </a:solidFill>
              </a:rPr>
              <a:t>同时利用了和环境交互的经历以及模型的预测</a:t>
            </a:r>
            <a:endParaRPr lang="en-US" altLang="zh-CN" b="1" dirty="0">
              <a:solidFill>
                <a:srgbClr val="FF0000"/>
              </a:solidFill>
            </a:endParaRPr>
          </a:p>
        </p:txBody>
      </p:sp>
      <p:pic>
        <p:nvPicPr>
          <p:cNvPr id="9" name="图片 8">
            <a:extLst>
              <a:ext uri="{FF2B5EF4-FFF2-40B4-BE49-F238E27FC236}">
                <a16:creationId xmlns:a16="http://schemas.microsoft.com/office/drawing/2014/main" id="{6DA18537-15CE-453F-8F84-81BEAB4D92DD}"/>
              </a:ext>
            </a:extLst>
          </p:cNvPr>
          <p:cNvPicPr>
            <a:picLocks noChangeAspect="1"/>
          </p:cNvPicPr>
          <p:nvPr/>
        </p:nvPicPr>
        <p:blipFill>
          <a:blip r:embed="rId4"/>
          <a:stretch>
            <a:fillRect/>
          </a:stretch>
        </p:blipFill>
        <p:spPr>
          <a:xfrm>
            <a:off x="257937" y="3715525"/>
            <a:ext cx="4298052" cy="1615580"/>
          </a:xfrm>
          <a:prstGeom prst="rect">
            <a:avLst/>
          </a:prstGeom>
        </p:spPr>
      </p:pic>
      <p:sp>
        <p:nvSpPr>
          <p:cNvPr id="11" name="矩形 10">
            <a:extLst>
              <a:ext uri="{FF2B5EF4-FFF2-40B4-BE49-F238E27FC236}">
                <a16:creationId xmlns:a16="http://schemas.microsoft.com/office/drawing/2014/main" id="{4A670D20-756C-478E-9C1B-F1FEF960A50C}"/>
              </a:ext>
            </a:extLst>
          </p:cNvPr>
          <p:cNvSpPr/>
          <p:nvPr/>
        </p:nvSpPr>
        <p:spPr>
          <a:xfrm>
            <a:off x="1749486" y="5395662"/>
            <a:ext cx="1140056" cy="369332"/>
          </a:xfrm>
          <a:prstGeom prst="rect">
            <a:avLst/>
          </a:prstGeom>
        </p:spPr>
        <p:txBody>
          <a:bodyPr wrap="none">
            <a:spAutoFit/>
          </a:bodyPr>
          <a:lstStyle/>
          <a:p>
            <a:r>
              <a:rPr lang="en-US" altLang="zh-CN" b="1" dirty="0"/>
              <a:t>Qlearning</a:t>
            </a:r>
            <a:endParaRPr lang="zh-CN" altLang="en-US" dirty="0"/>
          </a:p>
        </p:txBody>
      </p:sp>
      <p:sp>
        <p:nvSpPr>
          <p:cNvPr id="12" name="矩形 11">
            <a:extLst>
              <a:ext uri="{FF2B5EF4-FFF2-40B4-BE49-F238E27FC236}">
                <a16:creationId xmlns:a16="http://schemas.microsoft.com/office/drawing/2014/main" id="{5ABA24FA-2423-43A1-A239-4403593B3490}"/>
              </a:ext>
            </a:extLst>
          </p:cNvPr>
          <p:cNvSpPr/>
          <p:nvPr/>
        </p:nvSpPr>
        <p:spPr>
          <a:xfrm>
            <a:off x="6423048" y="6312957"/>
            <a:ext cx="856325" cy="369332"/>
          </a:xfrm>
          <a:prstGeom prst="rect">
            <a:avLst/>
          </a:prstGeom>
        </p:spPr>
        <p:txBody>
          <a:bodyPr wrap="none">
            <a:spAutoFit/>
          </a:bodyPr>
          <a:lstStyle/>
          <a:p>
            <a:r>
              <a:rPr lang="en-US" altLang="zh-CN" b="1" dirty="0"/>
              <a:t>DynaQ</a:t>
            </a:r>
            <a:endParaRPr lang="zh-CN" altLang="en-US" dirty="0"/>
          </a:p>
        </p:txBody>
      </p:sp>
    </p:spTree>
    <p:extLst>
      <p:ext uri="{BB962C8B-B14F-4D97-AF65-F5344CB8AC3E}">
        <p14:creationId xmlns:p14="http://schemas.microsoft.com/office/powerpoint/2010/main" val="2946258683"/>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1898</TotalTime>
  <Words>2176</Words>
  <Application>Microsoft Office PowerPoint</Application>
  <PresentationFormat>全屏显示(4:3)</PresentationFormat>
  <Paragraphs>183</Paragraphs>
  <Slides>15</Slides>
  <Notes>14</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等线 Light</vt:lpstr>
      <vt:lpstr>微软雅黑</vt:lpstr>
      <vt:lpstr>Arial</vt:lpstr>
      <vt:lpstr>Calibri</vt:lpstr>
      <vt:lpstr>Cambria Math</vt:lpstr>
      <vt:lpstr>Verdana</vt:lpstr>
      <vt:lpstr>2016-VI主题-蓝</vt:lpstr>
      <vt:lpstr>Dyna算法</vt:lpstr>
      <vt:lpstr>强化学习基本概念</vt:lpstr>
      <vt:lpstr>基于模型的强化学习介绍</vt:lpstr>
      <vt:lpstr>基于模型的强化学习训练流程</vt:lpstr>
      <vt:lpstr>基于模型的强化学习优劣</vt:lpstr>
      <vt:lpstr>Dyna算法</vt:lpstr>
      <vt:lpstr>不基于模型&amp;基于价值函数:Qlearning</vt:lpstr>
      <vt:lpstr>不基于模型&amp;基于价值函数:Qlearning</vt:lpstr>
      <vt:lpstr>Qlearning的提高——基于经验模型DynaQ</vt:lpstr>
      <vt:lpstr>DynaQ的提高—分离经验模型的Dyna2</vt:lpstr>
      <vt:lpstr>DynaQ的提高—分离经验模型的Dyna2</vt:lpstr>
      <vt:lpstr>DynaQ和Dyna2对比</vt:lpstr>
      <vt:lpstr>Dyna2和DynaQ对比</vt:lpstr>
      <vt:lpstr>三种方法的比较</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周资崴</dc:creator>
  <cp:lastModifiedBy>zw Z</cp:lastModifiedBy>
  <cp:revision>584</cp:revision>
  <dcterms:created xsi:type="dcterms:W3CDTF">2016-04-20T02:59:17Z</dcterms:created>
  <dcterms:modified xsi:type="dcterms:W3CDTF">2020-12-15T03:50:00Z</dcterms:modified>
</cp:coreProperties>
</file>